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60" r:id="rId2"/>
    <p:sldId id="303" r:id="rId3"/>
    <p:sldId id="299" r:id="rId4"/>
    <p:sldId id="262" r:id="rId5"/>
    <p:sldId id="294" r:id="rId6"/>
    <p:sldId id="295" r:id="rId7"/>
    <p:sldId id="296" r:id="rId8"/>
    <p:sldId id="297" r:id="rId9"/>
    <p:sldId id="298" r:id="rId10"/>
    <p:sldId id="302" r:id="rId11"/>
    <p:sldId id="300" r:id="rId12"/>
    <p:sldId id="301" r:id="rId13"/>
    <p:sldId id="304" r:id="rId14"/>
    <p:sldId id="305" r:id="rId15"/>
    <p:sldId id="306" r:id="rId16"/>
    <p:sldId id="307" r:id="rId17"/>
    <p:sldId id="308" r:id="rId18"/>
    <p:sldId id="293" r:id="rId19"/>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AD750"/>
    <a:srgbClr val="FAD701"/>
    <a:srgbClr val="FAC8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DFE273B-304E-4D3E-BF96-3DC02653BBAD}" type="datetimeFigureOut">
              <a:rPr lang="de-DE"/>
              <a:pPr>
                <a:defRPr/>
              </a:pPr>
              <a:t>15.01.2019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8FEC429-7D59-4EC1-B328-4B81497E2FE5}" type="slidenum">
              <a:rPr lang="de-DE"/>
              <a:pPr>
                <a:defRPr/>
              </a:pPr>
              <a:t>‹Nr.›</a:t>
            </a:fld>
            <a:endParaRPr lang="de-DE"/>
          </a:p>
        </p:txBody>
      </p:sp>
    </p:spTree>
    <p:extLst>
      <p:ext uri="{BB962C8B-B14F-4D97-AF65-F5344CB8AC3E}">
        <p14:creationId xmlns:p14="http://schemas.microsoft.com/office/powerpoint/2010/main" val="25866657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Folienbildplatzhalter 1"/>
          <p:cNvSpPr>
            <a:spLocks noGrp="1" noRot="1" noChangeAspect="1"/>
          </p:cNvSpPr>
          <p:nvPr>
            <p:ph type="sldImg"/>
          </p:nvPr>
        </p:nvSpPr>
        <p:spPr bwMode="auto">
          <a:noFill/>
          <a:ln>
            <a:solidFill>
              <a:srgbClr val="000000"/>
            </a:solidFill>
            <a:miter lim="800000"/>
            <a:headEnd/>
            <a:tailEnd/>
          </a:ln>
        </p:spPr>
      </p:sp>
      <p:sp>
        <p:nvSpPr>
          <p:cNvPr id="12290"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11267"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E5DBA8-61D0-4E26-A762-915F72EBF8E9}" type="slidenum">
              <a:rPr lang="de-DE">
                <a:cs typeface="Arial" charset="0"/>
              </a:rPr>
              <a:pPr fontAlgn="base">
                <a:spcBef>
                  <a:spcPct val="0"/>
                </a:spcBef>
                <a:spcAft>
                  <a:spcPct val="0"/>
                </a:spcAft>
                <a:defRPr/>
              </a:pPr>
              <a:t>1</a:t>
            </a:fld>
            <a:endParaRPr lang="de-DE">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8"/>
          <p:cNvSpPr/>
          <p:nvPr/>
        </p:nvSpPr>
        <p:spPr>
          <a:xfrm>
            <a:off x="8893175" y="4846638"/>
            <a:ext cx="250825" cy="201136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8893175" y="0"/>
            <a:ext cx="250825" cy="4846638"/>
          </a:xfrm>
          <a:prstGeom prst="rect">
            <a:avLst/>
          </a:prstGeom>
          <a:solidFill>
            <a:srgbClr val="FAD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Gerade Verbindung 7"/>
          <p:cNvCxnSpPr/>
          <p:nvPr userDrawn="1"/>
        </p:nvCxnSpPr>
        <p:spPr>
          <a:xfrm>
            <a:off x="539750" y="3429000"/>
            <a:ext cx="7835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hteck 6"/>
          <p:cNvSpPr/>
          <p:nvPr userDrawn="1"/>
        </p:nvSpPr>
        <p:spPr>
          <a:xfrm>
            <a:off x="323850" y="4797425"/>
            <a:ext cx="2303463" cy="1871663"/>
          </a:xfrm>
          <a:prstGeom prst="rect">
            <a:avLst/>
          </a:prstGeom>
          <a:blipFill dpi="0" rotWithShape="1">
            <a:blip r:embed="rId2">
              <a:alphaModFix am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 name="Title 1"/>
          <p:cNvSpPr>
            <a:spLocks noGrp="1"/>
          </p:cNvSpPr>
          <p:nvPr>
            <p:ph type="ctrTitle"/>
          </p:nvPr>
        </p:nvSpPr>
        <p:spPr>
          <a:xfrm>
            <a:off x="571090" y="1700808"/>
            <a:ext cx="7772400" cy="2667743"/>
          </a:xfrm>
          <a:prstGeom prst="rect">
            <a:avLst/>
          </a:prstGeom>
        </p:spPr>
        <p:txBody>
          <a:bodyPr anchor="ctr">
            <a:noAutofit/>
          </a:bodyPr>
          <a:lstStyle>
            <a:lvl1pPr algn="ctr">
              <a:lnSpc>
                <a:spcPct val="100000"/>
              </a:lnSpc>
              <a:defRPr sz="4400" cap="none" spc="-80" baseline="0">
                <a:solidFill>
                  <a:schemeClr val="tx1"/>
                </a:solidFill>
              </a:defRPr>
            </a:lvl1pPr>
          </a:lstStyle>
          <a:p>
            <a:endParaRPr lang="en-US" dirty="0"/>
          </a:p>
        </p:txBody>
      </p:sp>
      <p:sp>
        <p:nvSpPr>
          <p:cNvPr id="3" name="Subtitle 2"/>
          <p:cNvSpPr>
            <a:spLocks noGrp="1"/>
          </p:cNvSpPr>
          <p:nvPr>
            <p:ph type="subTitle" idx="1"/>
          </p:nvPr>
        </p:nvSpPr>
        <p:spPr>
          <a:xfrm>
            <a:off x="971600" y="3501008"/>
            <a:ext cx="6858000" cy="914400"/>
          </a:xfrm>
        </p:spPr>
        <p:txBody>
          <a:bodyPr/>
          <a:lstStyle>
            <a:lvl1pPr marL="0" indent="0" algn="ctr">
              <a:buNone/>
              <a:defRPr b="0" cap="none" spc="0" baseline="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6" name="Textplatzhalter 5"/>
          <p:cNvSpPr>
            <a:spLocks noGrp="1"/>
          </p:cNvSpPr>
          <p:nvPr>
            <p:ph type="body" sz="quarter" idx="13"/>
          </p:nvPr>
        </p:nvSpPr>
        <p:spPr>
          <a:xfrm>
            <a:off x="683568" y="1916832"/>
            <a:ext cx="7704212" cy="396044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Titel 6"/>
          <p:cNvSpPr>
            <a:spLocks noGrp="1"/>
          </p:cNvSpPr>
          <p:nvPr>
            <p:ph type="title"/>
          </p:nvPr>
        </p:nvSpPr>
        <p:spPr>
          <a:xfrm>
            <a:off x="683568" y="692696"/>
            <a:ext cx="7704856" cy="1143000"/>
          </a:xfrm>
          <a:prstGeom prst="rect">
            <a:avLst/>
          </a:prstGeom>
        </p:spPr>
        <p:txBody>
          <a:bodyPr/>
          <a:lstStyle>
            <a:lvl1pPr>
              <a:defRPr sz="4000" cap="none">
                <a:solidFill>
                  <a:schemeClr val="tx1"/>
                </a:solidFill>
              </a:defRPr>
            </a:lvl1pPr>
          </a:lstStyle>
          <a:p>
            <a:r>
              <a:rPr lang="de-DE" dirty="0" smtClean="0"/>
              <a:t>Titelmasterformat durch Klicken bearbeiten</a:t>
            </a:r>
            <a:endParaRPr lang="de-DE" dirty="0"/>
          </a:p>
        </p:txBody>
      </p:sp>
      <p:sp>
        <p:nvSpPr>
          <p:cNvPr id="4" name="Date Placeholder 3"/>
          <p:cNvSpPr>
            <a:spLocks noGrp="1"/>
          </p:cNvSpPr>
          <p:nvPr>
            <p:ph type="dt" sz="half" idx="14"/>
          </p:nvPr>
        </p:nvSpPr>
        <p:spPr/>
        <p:txBody>
          <a:bodyPr/>
          <a:lstStyle>
            <a:lvl1pPr>
              <a:defRPr/>
            </a:lvl1pPr>
          </a:lstStyle>
          <a:p>
            <a:pPr>
              <a:defRPr/>
            </a:pPr>
            <a:fld id="{FD372AF1-7A9B-43FA-825A-3930F4101894}" type="datetime1">
              <a:rPr lang="de-DE"/>
              <a:pPr>
                <a:defRPr/>
              </a:pPr>
              <a:t>15.01.2019</a:t>
            </a:fld>
            <a:endParaRPr lang="de-DE"/>
          </a:p>
        </p:txBody>
      </p:sp>
      <p:sp>
        <p:nvSpPr>
          <p:cNvPr id="5" name="Footer Placeholder 4"/>
          <p:cNvSpPr>
            <a:spLocks noGrp="1"/>
          </p:cNvSpPr>
          <p:nvPr>
            <p:ph type="ftr" sz="quarter" idx="15"/>
          </p:nvPr>
        </p:nvSpPr>
        <p:spPr/>
        <p:txBody>
          <a:bodyPr/>
          <a:lstStyle>
            <a:lvl1pPr>
              <a:defRPr/>
            </a:lvl1pPr>
          </a:lstStyle>
          <a:p>
            <a:pPr>
              <a:defRPr/>
            </a:pPr>
            <a:r>
              <a:rPr lang="de-DE"/>
              <a:t>Ernst   - 7. Dezember 2018 -    Begleiteter Umgang im WandelErnst  -  17. November 2018  -  10. Dresdner Herbsttag</a:t>
            </a:r>
          </a:p>
        </p:txBody>
      </p:sp>
      <p:sp>
        <p:nvSpPr>
          <p:cNvPr id="8" name="Slide Number Placeholder 5"/>
          <p:cNvSpPr>
            <a:spLocks noGrp="1"/>
          </p:cNvSpPr>
          <p:nvPr>
            <p:ph type="sldNum" sz="quarter" idx="16"/>
          </p:nvPr>
        </p:nvSpPr>
        <p:spPr/>
        <p:txBody>
          <a:bodyPr/>
          <a:lstStyle>
            <a:lvl1pPr>
              <a:defRPr/>
            </a:lvl1pPr>
          </a:lstStyle>
          <a:p>
            <a:pPr>
              <a:defRPr/>
            </a:pPr>
            <a:fld id="{53E8D621-EB83-4CD4-9F20-99EEC7FB682E}" type="slidenum">
              <a:rPr lang="de-DE"/>
              <a:pPr>
                <a:defRPr/>
              </a:pPr>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7" name="Titel 6"/>
          <p:cNvSpPr>
            <a:spLocks noGrp="1"/>
          </p:cNvSpPr>
          <p:nvPr>
            <p:ph type="title"/>
          </p:nvPr>
        </p:nvSpPr>
        <p:spPr>
          <a:xfrm>
            <a:off x="467544" y="620688"/>
            <a:ext cx="7632848" cy="1143000"/>
          </a:xfrm>
          <a:prstGeom prst="rect">
            <a:avLst/>
          </a:prstGeom>
        </p:spPr>
        <p:txBody>
          <a:bodyPr/>
          <a:lstStyle>
            <a:lvl1pPr>
              <a:defRPr sz="4000" cap="none">
                <a:solidFill>
                  <a:schemeClr val="tx1"/>
                </a:solidFill>
              </a:defRPr>
            </a:lvl1pPr>
          </a:lstStyle>
          <a:p>
            <a:r>
              <a:rPr lang="de-DE" dirty="0" smtClean="0"/>
              <a:t>Titelmasterformat durch Klicken bearbeiten</a:t>
            </a:r>
            <a:endParaRPr lang="de-DE" dirty="0"/>
          </a:p>
        </p:txBody>
      </p:sp>
      <p:sp>
        <p:nvSpPr>
          <p:cNvPr id="4" name="Date Placeholder 3"/>
          <p:cNvSpPr>
            <a:spLocks noGrp="1"/>
          </p:cNvSpPr>
          <p:nvPr>
            <p:ph type="dt" sz="half" idx="10"/>
          </p:nvPr>
        </p:nvSpPr>
        <p:spPr/>
        <p:txBody>
          <a:bodyPr/>
          <a:lstStyle>
            <a:lvl1pPr>
              <a:defRPr/>
            </a:lvl1pPr>
          </a:lstStyle>
          <a:p>
            <a:pPr>
              <a:defRPr/>
            </a:pPr>
            <a:fld id="{89FFAE53-190E-4288-A2A3-ADF2DC3A9007}" type="datetime1">
              <a:rPr lang="de-DE"/>
              <a:pPr>
                <a:defRPr/>
              </a:pPr>
              <a:t>15.01.2019</a:t>
            </a:fld>
            <a:endParaRPr lang="de-DE"/>
          </a:p>
        </p:txBody>
      </p:sp>
      <p:sp>
        <p:nvSpPr>
          <p:cNvPr id="5" name="Footer Placeholder 4"/>
          <p:cNvSpPr>
            <a:spLocks noGrp="1"/>
          </p:cNvSpPr>
          <p:nvPr>
            <p:ph type="ftr" sz="quarter" idx="11"/>
          </p:nvPr>
        </p:nvSpPr>
        <p:spPr/>
        <p:txBody>
          <a:bodyPr/>
          <a:lstStyle>
            <a:lvl1pPr>
              <a:defRPr/>
            </a:lvl1pPr>
          </a:lstStyle>
          <a:p>
            <a:pPr>
              <a:defRPr/>
            </a:pPr>
            <a:r>
              <a:rPr lang="de-DE"/>
              <a:t>Ernst   - 7. Dezember 2018 -    Begleiteter Umgang im WandelErnst  -  17. November 2018  -  10. Dresdner Herbsttag</a:t>
            </a:r>
          </a:p>
        </p:txBody>
      </p:sp>
      <p:sp>
        <p:nvSpPr>
          <p:cNvPr id="6" name="Slide Number Placeholder 5"/>
          <p:cNvSpPr>
            <a:spLocks noGrp="1"/>
          </p:cNvSpPr>
          <p:nvPr>
            <p:ph type="sldNum" sz="quarter" idx="12"/>
          </p:nvPr>
        </p:nvSpPr>
        <p:spPr/>
        <p:txBody>
          <a:bodyPr/>
          <a:lstStyle>
            <a:lvl1pPr>
              <a:defRPr/>
            </a:lvl1pPr>
          </a:lstStyle>
          <a:p>
            <a:pPr>
              <a:defRPr/>
            </a:pPr>
            <a:fld id="{18D2362B-28B7-44EF-B3F6-9DAF29542625}" type="slidenum">
              <a:rPr lang="de-DE"/>
              <a:pPr>
                <a:defRPr/>
              </a:pPr>
              <a:t>‹Nr.›</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3"/>
          <p:cNvSpPr>
            <a:spLocks noGrp="1"/>
          </p:cNvSpPr>
          <p:nvPr>
            <p:ph type="dt" sz="half" idx="10"/>
          </p:nvPr>
        </p:nvSpPr>
        <p:spPr/>
        <p:txBody>
          <a:bodyPr/>
          <a:lstStyle>
            <a:lvl1pPr>
              <a:defRPr/>
            </a:lvl1pPr>
          </a:lstStyle>
          <a:p>
            <a:pPr>
              <a:defRPr/>
            </a:pPr>
            <a:fld id="{8E589D0E-8880-45F7-8A26-999B625C7AC2}" type="datetime1">
              <a:rPr lang="de-DE"/>
              <a:pPr>
                <a:defRPr/>
              </a:pPr>
              <a:t>15.01.2019</a:t>
            </a:fld>
            <a:endParaRPr lang="de-DE"/>
          </a:p>
        </p:txBody>
      </p:sp>
      <p:sp>
        <p:nvSpPr>
          <p:cNvPr id="8" name="Footer Placeholder 4"/>
          <p:cNvSpPr>
            <a:spLocks noGrp="1"/>
          </p:cNvSpPr>
          <p:nvPr>
            <p:ph type="ftr" sz="quarter" idx="11"/>
          </p:nvPr>
        </p:nvSpPr>
        <p:spPr/>
        <p:txBody>
          <a:bodyPr/>
          <a:lstStyle>
            <a:lvl1pPr>
              <a:defRPr/>
            </a:lvl1pPr>
          </a:lstStyle>
          <a:p>
            <a:pPr>
              <a:defRPr/>
            </a:pPr>
            <a:r>
              <a:rPr lang="de-DE"/>
              <a:t>Ernst   - 7. Dezember 2018 -    Begleiteter Umgang im WandelErnst  -  17. November 2018  -  10. Dresdner Herbsttag</a:t>
            </a:r>
          </a:p>
        </p:txBody>
      </p:sp>
      <p:sp>
        <p:nvSpPr>
          <p:cNvPr id="9" name="Slide Number Placeholder 5"/>
          <p:cNvSpPr>
            <a:spLocks noGrp="1"/>
          </p:cNvSpPr>
          <p:nvPr>
            <p:ph type="sldNum" sz="quarter" idx="12"/>
          </p:nvPr>
        </p:nvSpPr>
        <p:spPr/>
        <p:txBody>
          <a:bodyPr/>
          <a:lstStyle>
            <a:lvl1pPr>
              <a:defRPr/>
            </a:lvl1pPr>
          </a:lstStyle>
          <a:p>
            <a:pPr>
              <a:defRPr/>
            </a:pPr>
            <a:fld id="{02D75982-368B-4DF5-A580-A2FF96E6C288}" type="slidenum">
              <a:rPr lang="de-DE"/>
              <a:pPr>
                <a:defRPr/>
              </a:pPr>
              <a:t>‹Nr.›</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6" name="Diagrammplatzhalter 5"/>
          <p:cNvSpPr>
            <a:spLocks noGrp="1"/>
          </p:cNvSpPr>
          <p:nvPr>
            <p:ph type="chart" sz="quarter" idx="13"/>
          </p:nvPr>
        </p:nvSpPr>
        <p:spPr>
          <a:xfrm>
            <a:off x="1042988" y="2349500"/>
            <a:ext cx="3024187" cy="3382963"/>
          </a:xfrm>
        </p:spPr>
        <p:txBody>
          <a:bodyPr rtlCol="0">
            <a:normAutofit/>
          </a:bodyPr>
          <a:lstStyle/>
          <a:p>
            <a:pPr lvl="0"/>
            <a:endParaRPr lang="de-DE" noProof="0"/>
          </a:p>
        </p:txBody>
      </p:sp>
      <p:sp>
        <p:nvSpPr>
          <p:cNvPr id="8" name="Inhaltsplatzhalter 7"/>
          <p:cNvSpPr>
            <a:spLocks noGrp="1"/>
          </p:cNvSpPr>
          <p:nvPr>
            <p:ph sz="quarter" idx="14"/>
          </p:nvPr>
        </p:nvSpPr>
        <p:spPr>
          <a:xfrm>
            <a:off x="4211638" y="2349500"/>
            <a:ext cx="4105275" cy="3382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e Placeholder 3"/>
          <p:cNvSpPr>
            <a:spLocks noGrp="1"/>
          </p:cNvSpPr>
          <p:nvPr>
            <p:ph type="dt" sz="half" idx="15"/>
          </p:nvPr>
        </p:nvSpPr>
        <p:spPr/>
        <p:txBody>
          <a:bodyPr/>
          <a:lstStyle>
            <a:lvl1pPr>
              <a:defRPr/>
            </a:lvl1pPr>
          </a:lstStyle>
          <a:p>
            <a:pPr>
              <a:defRPr/>
            </a:pPr>
            <a:fld id="{DE18F2B7-B973-47B4-BB8C-E48ECCD0262A}" type="datetime1">
              <a:rPr lang="de-DE"/>
              <a:pPr>
                <a:defRPr/>
              </a:pPr>
              <a:t>15.01.2019</a:t>
            </a:fld>
            <a:endParaRPr lang="de-DE"/>
          </a:p>
        </p:txBody>
      </p:sp>
      <p:sp>
        <p:nvSpPr>
          <p:cNvPr id="5" name="Footer Placeholder 4"/>
          <p:cNvSpPr>
            <a:spLocks noGrp="1"/>
          </p:cNvSpPr>
          <p:nvPr>
            <p:ph type="ftr" sz="quarter" idx="16"/>
          </p:nvPr>
        </p:nvSpPr>
        <p:spPr/>
        <p:txBody>
          <a:bodyPr/>
          <a:lstStyle>
            <a:lvl1pPr>
              <a:defRPr/>
            </a:lvl1pPr>
          </a:lstStyle>
          <a:p>
            <a:pPr>
              <a:defRPr/>
            </a:pPr>
            <a:r>
              <a:rPr lang="de-DE"/>
              <a:t>Ernst   - 7. Dezember 2018 -    Begleiteter Umgang im WandelErnst  -  17. November 2018  -  10. Dresdner Herbsttag</a:t>
            </a:r>
          </a:p>
        </p:txBody>
      </p:sp>
      <p:sp>
        <p:nvSpPr>
          <p:cNvPr id="7" name="Slide Number Placeholder 5"/>
          <p:cNvSpPr>
            <a:spLocks noGrp="1"/>
          </p:cNvSpPr>
          <p:nvPr>
            <p:ph type="sldNum" sz="quarter" idx="17"/>
          </p:nvPr>
        </p:nvSpPr>
        <p:spPr/>
        <p:txBody>
          <a:bodyPr/>
          <a:lstStyle>
            <a:lvl1pPr>
              <a:defRPr/>
            </a:lvl1pPr>
          </a:lstStyle>
          <a:p>
            <a:pPr>
              <a:defRPr/>
            </a:pPr>
            <a:fld id="{63C55D50-E24A-402A-8BC4-8A196B3579C4}" type="slidenum">
              <a:rPr lang="de-DE"/>
              <a:pPr>
                <a:defRPr/>
              </a:pPr>
              <a:t>‹Nr.›</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8" name="Title 7"/>
          <p:cNvSpPr>
            <a:spLocks noGrp="1"/>
          </p:cNvSpPr>
          <p:nvPr>
            <p:ph type="title"/>
          </p:nvPr>
        </p:nvSpPr>
        <p:spPr>
          <a:xfrm>
            <a:off x="457200" y="692696"/>
            <a:ext cx="5791200" cy="831622"/>
          </a:xfrm>
          <a:prstGeom prst="rect">
            <a:avLst/>
          </a:prstGeom>
        </p:spPr>
        <p:txBody>
          <a:bodyPr/>
          <a:lstStyle>
            <a:lvl1pPr>
              <a:defRPr sz="3200" cap="none">
                <a:solidFill>
                  <a:schemeClr val="tx1"/>
                </a:solidFill>
              </a:defRPr>
            </a:lvl1pPr>
          </a:lstStyle>
          <a:p>
            <a:r>
              <a:rPr lang="de-DE" dirty="0" smtClean="0"/>
              <a:t>Titelmasterformat durch Klicken bearbeiten</a:t>
            </a:r>
            <a:endParaRPr lang="en-US" dirty="0"/>
          </a:p>
        </p:txBody>
      </p:sp>
      <p:sp>
        <p:nvSpPr>
          <p:cNvPr id="5" name="Date Placeholder 3"/>
          <p:cNvSpPr>
            <a:spLocks noGrp="1"/>
          </p:cNvSpPr>
          <p:nvPr>
            <p:ph type="dt" sz="half" idx="10"/>
          </p:nvPr>
        </p:nvSpPr>
        <p:spPr/>
        <p:txBody>
          <a:bodyPr/>
          <a:lstStyle>
            <a:lvl1pPr>
              <a:defRPr/>
            </a:lvl1pPr>
          </a:lstStyle>
          <a:p>
            <a:pPr>
              <a:defRPr/>
            </a:pPr>
            <a:fld id="{31278177-3ADC-4048-ABCE-7FDE4883E97F}" type="datetime1">
              <a:rPr lang="de-DE"/>
              <a:pPr>
                <a:defRPr/>
              </a:pPr>
              <a:t>15.01.2019</a:t>
            </a:fld>
            <a:endParaRPr lang="de-DE"/>
          </a:p>
        </p:txBody>
      </p:sp>
      <p:sp>
        <p:nvSpPr>
          <p:cNvPr id="6" name="Footer Placeholder 4"/>
          <p:cNvSpPr>
            <a:spLocks noGrp="1"/>
          </p:cNvSpPr>
          <p:nvPr>
            <p:ph type="ftr" sz="quarter" idx="11"/>
          </p:nvPr>
        </p:nvSpPr>
        <p:spPr/>
        <p:txBody>
          <a:bodyPr/>
          <a:lstStyle>
            <a:lvl1pPr>
              <a:defRPr/>
            </a:lvl1pPr>
          </a:lstStyle>
          <a:p>
            <a:pPr>
              <a:defRPr/>
            </a:pPr>
            <a:r>
              <a:rPr lang="de-DE"/>
              <a:t>Ernst   - 7. Dezember 2018 -    Begleiteter Umgang im WandelErnst  -  17. November 2018  -  10. Dresdner Herbsttag</a:t>
            </a:r>
          </a:p>
        </p:txBody>
      </p:sp>
      <p:sp>
        <p:nvSpPr>
          <p:cNvPr id="7" name="Slide Number Placeholder 5"/>
          <p:cNvSpPr>
            <a:spLocks noGrp="1"/>
          </p:cNvSpPr>
          <p:nvPr>
            <p:ph type="sldNum" sz="quarter" idx="12"/>
          </p:nvPr>
        </p:nvSpPr>
        <p:spPr/>
        <p:txBody>
          <a:bodyPr/>
          <a:lstStyle>
            <a:lvl1pPr>
              <a:defRPr/>
            </a:lvl1pPr>
          </a:lstStyle>
          <a:p>
            <a:pPr>
              <a:defRPr/>
            </a:pPr>
            <a:fld id="{53D29BBA-6E49-466C-A441-7DB37BD0CB3A}" type="slidenum">
              <a:rPr lang="de-DE"/>
              <a:pPr>
                <a:defRPr/>
              </a:pPr>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5791200" cy="759614"/>
          </a:xfrm>
          <a:prstGeom prst="rect">
            <a:avLst/>
          </a:prstGeom>
        </p:spPr>
        <p:txBody>
          <a:bodyPr/>
          <a:lstStyle>
            <a:lvl1pPr>
              <a:defRPr sz="3200" cap="none">
                <a:solidFill>
                  <a:schemeClr val="tx1"/>
                </a:solidFill>
              </a:defRPr>
            </a:lvl1pPr>
          </a:lstStyle>
          <a:p>
            <a:r>
              <a:rPr lang="de-DE" dirty="0"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lvl1pPr>
              <a:defRPr/>
            </a:lvl1pPr>
          </a:lstStyle>
          <a:p>
            <a:pPr>
              <a:defRPr/>
            </a:pPr>
            <a:fld id="{4DE72BA7-045B-403C-BC68-EABEAD086602}" type="datetime1">
              <a:rPr lang="de-DE"/>
              <a:pPr>
                <a:defRPr/>
              </a:pPr>
              <a:t>15.01.2019</a:t>
            </a:fld>
            <a:endParaRPr lang="de-DE"/>
          </a:p>
        </p:txBody>
      </p:sp>
      <p:sp>
        <p:nvSpPr>
          <p:cNvPr id="5" name="Footer Placeholder 4"/>
          <p:cNvSpPr>
            <a:spLocks noGrp="1"/>
          </p:cNvSpPr>
          <p:nvPr>
            <p:ph type="ftr" sz="quarter" idx="11"/>
          </p:nvPr>
        </p:nvSpPr>
        <p:spPr/>
        <p:txBody>
          <a:bodyPr/>
          <a:lstStyle>
            <a:lvl1pPr>
              <a:defRPr/>
            </a:lvl1pPr>
          </a:lstStyle>
          <a:p>
            <a:pPr>
              <a:defRPr/>
            </a:pPr>
            <a:r>
              <a:rPr lang="de-DE"/>
              <a:t>Ernst   - 7. Dezember 2018 -    Begleiteter Umgang im WandelErnst  -  17. November 2018  -  10. Dresdner Herbsttag</a:t>
            </a:r>
          </a:p>
        </p:txBody>
      </p:sp>
      <p:sp>
        <p:nvSpPr>
          <p:cNvPr id="6" name="Slide Number Placeholder 5"/>
          <p:cNvSpPr>
            <a:spLocks noGrp="1"/>
          </p:cNvSpPr>
          <p:nvPr>
            <p:ph type="sldNum" sz="quarter" idx="12"/>
          </p:nvPr>
        </p:nvSpPr>
        <p:spPr/>
        <p:txBody>
          <a:bodyPr/>
          <a:lstStyle>
            <a:lvl1pPr>
              <a:defRPr/>
            </a:lvl1pPr>
          </a:lstStyle>
          <a:p>
            <a:pPr>
              <a:defRPr/>
            </a:pPr>
            <a:fld id="{81E03213-443D-44CB-B92E-55CB43CEC9FF}" type="slidenum">
              <a:rPr lang="de-DE"/>
              <a:pPr>
                <a:defRPr/>
              </a:pPr>
              <a:t>‹Nr.›</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752600"/>
            <a:ext cx="7620000" cy="4373563"/>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10"/>
          </p:nvPr>
        </p:nvSpPr>
        <p:spPr/>
        <p:txBody>
          <a:bodyPr/>
          <a:lstStyle>
            <a:lvl1pPr>
              <a:defRPr/>
            </a:lvl1pPr>
          </a:lstStyle>
          <a:p>
            <a:pPr>
              <a:defRPr/>
            </a:pPr>
            <a:fld id="{ED0062EA-CB3B-4861-897D-D4E519AD057A}" type="datetime1">
              <a:rPr lang="de-DE"/>
              <a:pPr>
                <a:defRPr/>
              </a:pPr>
              <a:t>15.01.2019</a:t>
            </a:fld>
            <a:endParaRPr lang="de-DE"/>
          </a:p>
        </p:txBody>
      </p:sp>
      <p:sp>
        <p:nvSpPr>
          <p:cNvPr id="5" name="Footer Placeholder 4"/>
          <p:cNvSpPr>
            <a:spLocks noGrp="1"/>
          </p:cNvSpPr>
          <p:nvPr>
            <p:ph type="ftr" sz="quarter" idx="11"/>
          </p:nvPr>
        </p:nvSpPr>
        <p:spPr/>
        <p:txBody>
          <a:bodyPr/>
          <a:lstStyle>
            <a:lvl1pPr>
              <a:defRPr/>
            </a:lvl1pPr>
          </a:lstStyle>
          <a:p>
            <a:pPr>
              <a:defRPr/>
            </a:pPr>
            <a:r>
              <a:rPr lang="de-DE"/>
              <a:t>Ernst   - 7. Dezember 2018 -    Begleiteter Umgang im WandelErnst  -  17. November 2018  -  10. Dresdner Herbsttag</a:t>
            </a:r>
          </a:p>
        </p:txBody>
      </p:sp>
      <p:sp>
        <p:nvSpPr>
          <p:cNvPr id="6" name="Slide Number Placeholder 5"/>
          <p:cNvSpPr>
            <a:spLocks noGrp="1"/>
          </p:cNvSpPr>
          <p:nvPr>
            <p:ph type="sldNum" sz="quarter" idx="12"/>
          </p:nvPr>
        </p:nvSpPr>
        <p:spPr/>
        <p:txBody>
          <a:bodyPr/>
          <a:lstStyle>
            <a:lvl1pPr>
              <a:defRPr/>
            </a:lvl1pPr>
          </a:lstStyle>
          <a:p>
            <a:pPr>
              <a:defRPr/>
            </a:pPr>
            <a:fld id="{4DB92D15-E04F-439E-98A7-C735B7EEEB43}" type="slidenum">
              <a:rPr lang="de-DE"/>
              <a:pPr>
                <a:defRPr/>
              </a:pPr>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hteck 10"/>
          <p:cNvSpPr/>
          <p:nvPr userDrawn="1"/>
        </p:nvSpPr>
        <p:spPr>
          <a:xfrm>
            <a:off x="7575550" y="5589588"/>
            <a:ext cx="1389063" cy="1079500"/>
          </a:xfrm>
          <a:prstGeom prst="rect">
            <a:avLst/>
          </a:prstGeom>
          <a:blipFill dpi="0" rotWithShape="1">
            <a:blip r:embed="rId10">
              <a:alphaModFix amt="60000"/>
              <a:extLst/>
            </a:blip>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8" name="Rectangle 7"/>
          <p:cNvSpPr/>
          <p:nvPr/>
        </p:nvSpPr>
        <p:spPr>
          <a:xfrm rot="16200000">
            <a:off x="4446587" y="-4257674"/>
            <a:ext cx="250825" cy="9144000"/>
          </a:xfrm>
          <a:prstGeom prst="rect">
            <a:avLst/>
          </a:prstGeom>
          <a:solidFill>
            <a:srgbClr val="FAD7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76200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fontAlgn="auto">
              <a:spcBef>
                <a:spcPts val="0"/>
              </a:spcBef>
              <a:spcAft>
                <a:spcPts val="0"/>
              </a:spcAft>
              <a:defRPr sz="1000">
                <a:solidFill>
                  <a:schemeClr val="tx1"/>
                </a:solidFill>
                <a:latin typeface="+mn-lt"/>
                <a:cs typeface="+mn-cs"/>
              </a:defRPr>
            </a:lvl1pPr>
          </a:lstStyle>
          <a:p>
            <a:pPr>
              <a:defRPr/>
            </a:pPr>
            <a:fld id="{C31CC1C8-213A-40CF-BCCA-2B5F52E35793}" type="datetime1">
              <a:rPr lang="de-DE"/>
              <a:pPr>
                <a:defRPr/>
              </a:pPr>
              <a:t>15.01.2019</a:t>
            </a:fld>
            <a:endParaRPr lang="de-DE"/>
          </a:p>
        </p:txBody>
      </p:sp>
      <p:sp>
        <p:nvSpPr>
          <p:cNvPr id="5" name="Footer Placeholder 4"/>
          <p:cNvSpPr>
            <a:spLocks noGrp="1"/>
          </p:cNvSpPr>
          <p:nvPr>
            <p:ph type="ftr" sz="quarter" idx="3"/>
          </p:nvPr>
        </p:nvSpPr>
        <p:spPr>
          <a:xfrm>
            <a:off x="457200" y="6492875"/>
            <a:ext cx="3429000" cy="284163"/>
          </a:xfrm>
          <a:prstGeom prst="rect">
            <a:avLst/>
          </a:prstGeom>
        </p:spPr>
        <p:txBody>
          <a:bodyPr vert="horz" wrap="square" lIns="91440" tIns="45720" rIns="91440" bIns="45720" numCol="1" anchor="t" anchorCtr="0" compatLnSpc="1">
            <a:prstTxWarp prst="textNoShape">
              <a:avLst/>
            </a:prstTxWarp>
          </a:bodyPr>
          <a:lstStyle>
            <a:lvl1pPr>
              <a:defRPr sz="1000"/>
            </a:lvl1pPr>
          </a:lstStyle>
          <a:p>
            <a:pPr>
              <a:defRPr/>
            </a:pPr>
            <a:r>
              <a:rPr lang="de-DE"/>
              <a:t>Ernst   - 7. Dezember 2018 -    Begleiteter Umgang im WandelErnst  -  17. November 2018  -  10. Dresdner Herbsttag</a:t>
            </a:r>
          </a:p>
        </p:txBody>
      </p:sp>
      <p:sp>
        <p:nvSpPr>
          <p:cNvPr id="6" name="Slide Number Placeholder 5"/>
          <p:cNvSpPr>
            <a:spLocks noGrp="1"/>
          </p:cNvSpPr>
          <p:nvPr>
            <p:ph type="sldNum" sz="quarter" idx="4"/>
          </p:nvPr>
        </p:nvSpPr>
        <p:spPr>
          <a:xfrm>
            <a:off x="0" y="142875"/>
            <a:ext cx="1316038" cy="365125"/>
          </a:xfrm>
          <a:prstGeom prst="rect">
            <a:avLst/>
          </a:prstGeom>
        </p:spPr>
        <p:txBody>
          <a:bodyPr vert="horz" lIns="91440" tIns="45720" rIns="91440" bIns="45720" rtlCol="0" anchor="ctr"/>
          <a:lstStyle>
            <a:lvl1pPr algn="l" fontAlgn="auto">
              <a:spcBef>
                <a:spcPts val="0"/>
              </a:spcBef>
              <a:spcAft>
                <a:spcPts val="0"/>
              </a:spcAft>
              <a:defRPr sz="1200" b="1">
                <a:solidFill>
                  <a:schemeClr val="bg1"/>
                </a:solidFill>
                <a:latin typeface="+mn-lt"/>
                <a:cs typeface="+mn-cs"/>
              </a:defRPr>
            </a:lvl1pPr>
          </a:lstStyle>
          <a:p>
            <a:pPr>
              <a:defRPr/>
            </a:pPr>
            <a:fld id="{F8D1C15A-D226-4C01-8461-D70D20908BCD}" type="slidenum">
              <a:rPr lang="de-DE"/>
              <a:pPr>
                <a:defRPr/>
              </a:pPr>
              <a:t>‹Nr.›</a:t>
            </a:fld>
            <a:endParaRPr lang="de-DE" dirty="0"/>
          </a:p>
        </p:txBody>
      </p:sp>
      <p:sp>
        <p:nvSpPr>
          <p:cNvPr id="9" name="Textfeld 8"/>
          <p:cNvSpPr txBox="1"/>
          <p:nvPr userDrawn="1"/>
        </p:nvSpPr>
        <p:spPr>
          <a:xfrm>
            <a:off x="8126413" y="196850"/>
            <a:ext cx="1030287" cy="231775"/>
          </a:xfrm>
          <a:prstGeom prst="rect">
            <a:avLst/>
          </a:prstGeom>
          <a:solidFill>
            <a:srgbClr val="FAD750"/>
          </a:solidFill>
        </p:spPr>
        <p:txBody>
          <a:bodyPr wrap="none">
            <a:spAutoFit/>
          </a:bodyPr>
          <a:lstStyle/>
          <a:p>
            <a:pPr fontAlgn="auto">
              <a:spcBef>
                <a:spcPts val="0"/>
              </a:spcBef>
              <a:spcAft>
                <a:spcPts val="0"/>
              </a:spcAft>
              <a:defRPr/>
            </a:pPr>
            <a:r>
              <a:rPr lang="de-DE" sz="900" b="1" dirty="0">
                <a:solidFill>
                  <a:schemeClr val="bg1"/>
                </a:solidFill>
                <a:latin typeface="+mn-lt"/>
                <a:cs typeface="+mn-cs"/>
              </a:rPr>
              <a:t>Kammergericht</a:t>
            </a:r>
          </a:p>
        </p:txBody>
      </p:sp>
      <p:sp>
        <p:nvSpPr>
          <p:cNvPr id="10" name="Rechteck 9"/>
          <p:cNvSpPr/>
          <p:nvPr userDrawn="1"/>
        </p:nvSpPr>
        <p:spPr>
          <a:xfrm>
            <a:off x="0" y="495300"/>
            <a:ext cx="9144000" cy="5397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3" r:id="rId3"/>
    <p:sldLayoutId id="2147483702" r:id="rId4"/>
    <p:sldLayoutId id="2147483701" r:id="rId5"/>
    <p:sldLayoutId id="2147483700" r:id="rId6"/>
    <p:sldLayoutId id="2147483699" r:id="rId7"/>
    <p:sldLayoutId id="2147483698" r:id="rId8"/>
  </p:sldLayoutIdLst>
  <p:timing>
    <p:tnLst>
      <p:par>
        <p:cTn id="1" dur="indefinite" restart="never" nodeType="tmRoot"/>
      </p:par>
    </p:tnLst>
  </p:timing>
  <p:hf hdr="0" dt="0"/>
  <p:txStyles>
    <p:titleStyle>
      <a:lvl1pPr algn="l" rtl="0" eaLnBrk="0" fontAlgn="base" hangingPunct="0">
        <a:spcBef>
          <a:spcPct val="0"/>
        </a:spcBef>
        <a:spcAft>
          <a:spcPct val="0"/>
        </a:spcAft>
        <a:defRPr sz="900" b="1" kern="1200" cap="all" spc="-60">
          <a:solidFill>
            <a:schemeClr val="bg1"/>
          </a:solidFill>
          <a:latin typeface="+mn-lt"/>
          <a:ea typeface="+mj-ea"/>
          <a:cs typeface="+mj-cs"/>
        </a:defRPr>
      </a:lvl1pPr>
      <a:lvl2pPr algn="l" rtl="0" eaLnBrk="0" fontAlgn="base" hangingPunct="0">
        <a:spcBef>
          <a:spcPct val="0"/>
        </a:spcBef>
        <a:spcAft>
          <a:spcPct val="0"/>
        </a:spcAft>
        <a:defRPr sz="900" b="1">
          <a:solidFill>
            <a:schemeClr val="bg1"/>
          </a:solidFill>
          <a:latin typeface="Arial" charset="0"/>
        </a:defRPr>
      </a:lvl2pPr>
      <a:lvl3pPr algn="l" rtl="0" eaLnBrk="0" fontAlgn="base" hangingPunct="0">
        <a:spcBef>
          <a:spcPct val="0"/>
        </a:spcBef>
        <a:spcAft>
          <a:spcPct val="0"/>
        </a:spcAft>
        <a:defRPr sz="900" b="1">
          <a:solidFill>
            <a:schemeClr val="bg1"/>
          </a:solidFill>
          <a:latin typeface="Arial" charset="0"/>
        </a:defRPr>
      </a:lvl3pPr>
      <a:lvl4pPr algn="l" rtl="0" eaLnBrk="0" fontAlgn="base" hangingPunct="0">
        <a:spcBef>
          <a:spcPct val="0"/>
        </a:spcBef>
        <a:spcAft>
          <a:spcPct val="0"/>
        </a:spcAft>
        <a:defRPr sz="900" b="1">
          <a:solidFill>
            <a:schemeClr val="bg1"/>
          </a:solidFill>
          <a:latin typeface="Arial" charset="0"/>
        </a:defRPr>
      </a:lvl4pPr>
      <a:lvl5pPr algn="l" rtl="0" eaLnBrk="0" fontAlgn="base" hangingPunct="0">
        <a:spcBef>
          <a:spcPct val="0"/>
        </a:spcBef>
        <a:spcAft>
          <a:spcPct val="0"/>
        </a:spcAft>
        <a:defRPr sz="900" b="1">
          <a:solidFill>
            <a:schemeClr val="bg1"/>
          </a:solidFill>
          <a:latin typeface="Arial" charset="0"/>
        </a:defRPr>
      </a:lvl5pPr>
      <a:lvl6pPr marL="457200" algn="l" rtl="0" fontAlgn="base">
        <a:spcBef>
          <a:spcPct val="0"/>
        </a:spcBef>
        <a:spcAft>
          <a:spcPct val="0"/>
        </a:spcAft>
        <a:defRPr sz="900" b="1">
          <a:solidFill>
            <a:schemeClr val="bg1"/>
          </a:solidFill>
          <a:latin typeface="Arial" charset="0"/>
        </a:defRPr>
      </a:lvl6pPr>
      <a:lvl7pPr marL="914400" algn="l" rtl="0" fontAlgn="base">
        <a:spcBef>
          <a:spcPct val="0"/>
        </a:spcBef>
        <a:spcAft>
          <a:spcPct val="0"/>
        </a:spcAft>
        <a:defRPr sz="900" b="1">
          <a:solidFill>
            <a:schemeClr val="bg1"/>
          </a:solidFill>
          <a:latin typeface="Arial" charset="0"/>
        </a:defRPr>
      </a:lvl7pPr>
      <a:lvl8pPr marL="1371600" algn="l" rtl="0" fontAlgn="base">
        <a:spcBef>
          <a:spcPct val="0"/>
        </a:spcBef>
        <a:spcAft>
          <a:spcPct val="0"/>
        </a:spcAft>
        <a:defRPr sz="900" b="1">
          <a:solidFill>
            <a:schemeClr val="bg1"/>
          </a:solidFill>
          <a:latin typeface="Arial" charset="0"/>
        </a:defRPr>
      </a:lvl8pPr>
      <a:lvl9pPr marL="1828800" algn="l" rtl="0" fontAlgn="base">
        <a:spcBef>
          <a:spcPct val="0"/>
        </a:spcBef>
        <a:spcAft>
          <a:spcPct val="0"/>
        </a:spcAft>
        <a:defRPr sz="900" b="1">
          <a:solidFill>
            <a:schemeClr val="bg1"/>
          </a:solidFill>
          <a:latin typeface="Arial" charset="0"/>
        </a:defRPr>
      </a:lvl9pPr>
    </p:titleStyle>
    <p:bodyStyle>
      <a:lvl1pPr algn="l" rtl="0" eaLnBrk="0" fontAlgn="base" hangingPunct="0">
        <a:spcBef>
          <a:spcPct val="20000"/>
        </a:spcBef>
        <a:spcAft>
          <a:spcPts val="600"/>
        </a:spcAft>
        <a:buFont typeface="Arial"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750" y="908050"/>
            <a:ext cx="7772400" cy="2668588"/>
          </a:xfrm>
        </p:spPr>
        <p:txBody>
          <a:bodyPr vert="horz" wrap="square" lIns="91440" tIns="45720" rIns="91440" bIns="45720" numCol="1" anchorCtr="0" compatLnSpc="1">
            <a:prstTxWarp prst="textNoShape">
              <a:avLst/>
            </a:prstTxWarp>
          </a:bodyPr>
          <a:lstStyle/>
          <a:p>
            <a:pPr eaLnBrk="1" hangingPunct="1">
              <a:defRPr/>
            </a:pPr>
            <a:r>
              <a:rPr lang="de-DE" sz="2000" b="0" smtClean="0">
                <a:solidFill>
                  <a:srgbClr val="0000FF"/>
                </a:solidFill>
              </a:rPr>
              <a:t>Begleiteter Umgang im Wandel</a:t>
            </a:r>
            <a:r>
              <a:rPr lang="de-DE" sz="2000" smtClean="0"/>
              <a:t/>
            </a:r>
            <a:br>
              <a:rPr lang="de-DE" sz="2000" smtClean="0"/>
            </a:br>
            <a:r>
              <a:rPr lang="de-DE" sz="2000" smtClean="0"/>
              <a:t/>
            </a:r>
            <a:br>
              <a:rPr lang="de-DE" sz="2000" smtClean="0"/>
            </a:br>
            <a:r>
              <a:rPr lang="de-DE" sz="2000" b="0" smtClean="0"/>
              <a:t>Begleiteter Umgang aus der Sicht der Familiengerichte:</a:t>
            </a:r>
            <a:br>
              <a:rPr lang="de-DE" sz="2000" b="0" smtClean="0"/>
            </a:br>
            <a:r>
              <a:rPr lang="de-DE" sz="2000" smtClean="0"/>
              <a:t> </a:t>
            </a:r>
            <a:br>
              <a:rPr lang="de-DE" sz="2000" smtClean="0"/>
            </a:br>
            <a:r>
              <a:rPr lang="de-DE" sz="2000" smtClean="0"/>
              <a:t>Die Absicht des Gesetzgebers und aktuelle Fallkonstellationen</a:t>
            </a:r>
            <a:r>
              <a:rPr lang="de-DE" sz="2400" smtClean="0"/>
              <a:t/>
            </a:r>
            <a:br>
              <a:rPr lang="de-DE" sz="2400" smtClean="0"/>
            </a:br>
            <a:endParaRPr lang="de-DE" sz="2400" smtClean="0"/>
          </a:p>
        </p:txBody>
      </p:sp>
      <p:sp>
        <p:nvSpPr>
          <p:cNvPr id="11266" name="Untertitel 2"/>
          <p:cNvSpPr>
            <a:spLocks noGrp="1"/>
          </p:cNvSpPr>
          <p:nvPr>
            <p:ph type="subTitle" idx="1"/>
          </p:nvPr>
        </p:nvSpPr>
        <p:spPr>
          <a:xfrm>
            <a:off x="971550" y="3500438"/>
            <a:ext cx="6858000" cy="914400"/>
          </a:xfrm>
        </p:spPr>
        <p:txBody>
          <a:bodyPr/>
          <a:lstStyle/>
          <a:p>
            <a:pPr eaLnBrk="1" hangingPunct="1"/>
            <a:endParaRPr lang="de-DE" sz="1600" smtClean="0"/>
          </a:p>
          <a:p>
            <a:pPr eaLnBrk="1" hangingPunct="1"/>
            <a:r>
              <a:rPr lang="de-DE" sz="1600" smtClean="0"/>
              <a:t>Prof. Dr. iur. Rüdiger Ernst</a:t>
            </a:r>
          </a:p>
          <a:p>
            <a:pPr eaLnBrk="1" hangingPunct="1"/>
            <a:r>
              <a:rPr lang="de-DE" sz="1600" smtClean="0"/>
              <a:t>Vorsitzender Richter am Kammergericht, Berlin</a:t>
            </a:r>
          </a:p>
          <a:p>
            <a:pPr eaLnBrk="1" hangingPunct="1"/>
            <a:endParaRPr lang="de-DE" sz="1600" smtClean="0"/>
          </a:p>
          <a:p>
            <a:pPr eaLnBrk="1" hangingPunct="1"/>
            <a:r>
              <a:rPr lang="de-DE" sz="1400" smtClean="0"/>
              <a:t>7. Dezember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2530" name="Rectangle 3"/>
          <p:cNvSpPr>
            <a:spLocks noGrp="1"/>
          </p:cNvSpPr>
          <p:nvPr>
            <p:ph type="body" idx="1"/>
          </p:nvPr>
        </p:nvSpPr>
        <p:spPr/>
        <p:txBody>
          <a:bodyPr/>
          <a:lstStyle/>
          <a:p>
            <a:pPr algn="ctr"/>
            <a:endParaRPr lang="de-DE" sz="2400" b="0" smtClean="0">
              <a:solidFill>
                <a:srgbClr val="0000FF"/>
              </a:solidFill>
            </a:endParaRPr>
          </a:p>
          <a:p>
            <a:pPr algn="ctr"/>
            <a:endParaRPr lang="de-DE" sz="2400" b="0" smtClean="0">
              <a:solidFill>
                <a:srgbClr val="0000FF"/>
              </a:solidFill>
            </a:endParaRPr>
          </a:p>
          <a:p>
            <a:pPr algn="ctr"/>
            <a:r>
              <a:rPr lang="de-DE" sz="2400" smtClean="0">
                <a:solidFill>
                  <a:schemeClr val="tx2"/>
                </a:solidFill>
              </a:rPr>
              <a:t>II</a:t>
            </a:r>
            <a:r>
              <a:rPr lang="de-DE" sz="2400" b="0" smtClean="0">
                <a:solidFill>
                  <a:srgbClr val="0000FF"/>
                </a:solidFill>
              </a:rPr>
              <a:t>	Aktuelle Fallkonstellationen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 name="Rectangle 3"/>
          <p:cNvSpPr>
            <a:spLocks noGrp="1"/>
          </p:cNvSpPr>
          <p:nvPr>
            <p:ph type="body" idx="1"/>
          </p:nvPr>
        </p:nvSpPr>
        <p:spPr>
          <a:xfrm>
            <a:off x="468313" y="1412875"/>
            <a:ext cx="7620000" cy="4373563"/>
          </a:xfrm>
        </p:spPr>
        <p:txBody>
          <a:bodyPr/>
          <a:lstStyle/>
          <a:p>
            <a:r>
              <a:rPr lang="de-DE" b="0" smtClean="0">
                <a:solidFill>
                  <a:srgbClr val="0000FF"/>
                </a:solidFill>
              </a:rPr>
              <a:t>OLG Köln 3.11.2017</a:t>
            </a:r>
            <a:r>
              <a:rPr lang="de-DE" b="0" smtClean="0"/>
              <a:t> – 4 UF 72/17 (FamRZ 2018, 598)</a:t>
            </a:r>
          </a:p>
          <a:p>
            <a:r>
              <a:rPr lang="de-DE" smtClean="0">
                <a:solidFill>
                  <a:srgbClr val="0000FF"/>
                </a:solidFill>
                <a:sym typeface="Symbol" pitchFamily="18" charset="2"/>
              </a:rPr>
              <a:t>	</a:t>
            </a:r>
            <a:r>
              <a:rPr lang="de-DE" b="0" smtClean="0">
                <a:solidFill>
                  <a:schemeClr val="tx2"/>
                </a:solidFill>
                <a:sym typeface="Symbol" pitchFamily="18" charset="2"/>
              </a:rPr>
              <a:t>Finanzierung</a:t>
            </a:r>
            <a:r>
              <a:rPr lang="de-DE" b="0" smtClean="0">
                <a:sym typeface="Symbol" pitchFamily="18" charset="2"/>
              </a:rPr>
              <a:t> der Kosten professioneller 	Umgangsbegleitung </a:t>
            </a:r>
            <a:r>
              <a:rPr lang="de-DE" b="0" smtClean="0">
                <a:solidFill>
                  <a:schemeClr val="tx2"/>
                </a:solidFill>
                <a:sym typeface="Symbol" pitchFamily="18" charset="2"/>
              </a:rPr>
              <a:t>nur</a:t>
            </a:r>
            <a:r>
              <a:rPr lang="de-DE" b="0" smtClean="0">
                <a:sym typeface="Symbol" pitchFamily="18" charset="2"/>
              </a:rPr>
              <a:t> im Rahmen einer 	jugendhilferechtlichen Bewilligung durch JA gem. § 18 	Abs. 3 Satz 3 SGB VIII</a:t>
            </a:r>
          </a:p>
          <a:p>
            <a:r>
              <a:rPr lang="de-DE" smtClean="0">
                <a:solidFill>
                  <a:srgbClr val="0000FF"/>
                </a:solidFill>
                <a:sym typeface="Symbol" pitchFamily="18" charset="2"/>
              </a:rPr>
              <a:t>	</a:t>
            </a:r>
            <a:r>
              <a:rPr lang="de-DE" b="0" smtClean="0">
                <a:sym typeface="Symbol" pitchFamily="18" charset="2"/>
              </a:rPr>
              <a:t>Keine Möglichkeit des FamG, das JA zu verpflichten, die 	Umgangsbegleitung selbst durchzuführen oder eine 	geeignet erscheinende Einrichtung/Person zu benennen</a:t>
            </a:r>
          </a:p>
          <a:p>
            <a:r>
              <a:rPr lang="de-DE" smtClean="0">
                <a:solidFill>
                  <a:srgbClr val="0000FF"/>
                </a:solidFill>
                <a:sym typeface="Symbol" pitchFamily="18" charset="2"/>
              </a:rPr>
              <a:t>	</a:t>
            </a:r>
            <a:r>
              <a:rPr lang="de-DE" b="0" smtClean="0">
                <a:sym typeface="Symbol" pitchFamily="18" charset="2"/>
              </a:rPr>
              <a:t>Beauftragung des Umgangspflegers auch mit der 	Umgangsbegleitung </a:t>
            </a:r>
            <a:r>
              <a:rPr lang="de-DE" b="0" smtClean="0">
                <a:cs typeface="Arial" charset="0"/>
                <a:sym typeface="Symbol" pitchFamily="18" charset="2"/>
              </a:rPr>
              <a:t>→ kein Anspruch auf Vergütung aus 	der Justizkasse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 name="Rectangle 3"/>
          <p:cNvSpPr>
            <a:spLocks noGrp="1"/>
          </p:cNvSpPr>
          <p:nvPr>
            <p:ph type="body" idx="1"/>
          </p:nvPr>
        </p:nvSpPr>
        <p:spPr>
          <a:xfrm>
            <a:off x="468313" y="1484313"/>
            <a:ext cx="7620000" cy="4373562"/>
          </a:xfrm>
        </p:spPr>
        <p:txBody>
          <a:bodyPr/>
          <a:lstStyle/>
          <a:p>
            <a:r>
              <a:rPr lang="de-DE" b="0" smtClean="0">
                <a:solidFill>
                  <a:srgbClr val="0000FF"/>
                </a:solidFill>
              </a:rPr>
              <a:t>OLG Brandenburg  27.12.2016</a:t>
            </a:r>
            <a:r>
              <a:rPr lang="de-DE" b="0" smtClean="0"/>
              <a:t> 	– 10 UF 23/16 (NZFam 2017, 811)</a:t>
            </a:r>
          </a:p>
          <a:p>
            <a:pPr>
              <a:buFont typeface="Symbol" pitchFamily="18" charset="2"/>
              <a:buNone/>
            </a:pPr>
            <a:r>
              <a:rPr lang="de-DE" smtClean="0">
                <a:solidFill>
                  <a:srgbClr val="0000FF"/>
                </a:solidFill>
                <a:sym typeface="Symbol" pitchFamily="18" charset="2"/>
              </a:rPr>
              <a:t>	</a:t>
            </a:r>
            <a:r>
              <a:rPr lang="de-DE" b="0" smtClean="0">
                <a:sym typeface="Symbol" pitchFamily="18" charset="2"/>
              </a:rPr>
              <a:t>Kind 9 Jahre alt / Trennungskonflikt</a:t>
            </a:r>
          </a:p>
          <a:p>
            <a:pPr>
              <a:buFont typeface="Symbol" pitchFamily="18" charset="2"/>
              <a:buNone/>
            </a:pPr>
            <a:r>
              <a:rPr lang="de-DE" smtClean="0">
                <a:solidFill>
                  <a:srgbClr val="0000FF"/>
                </a:solidFill>
                <a:sym typeface="Symbol" pitchFamily="18" charset="2"/>
              </a:rPr>
              <a:t></a:t>
            </a:r>
            <a:r>
              <a:rPr lang="de-DE" b="0" smtClean="0">
                <a:sym typeface="Symbol" pitchFamily="18" charset="2"/>
              </a:rPr>
              <a:t> 	Anordnung eines begleiteten Umgangs als länger 	dauernde Maßnahme nur möglich, wenn andernfalls das 	Kindeswohl gefährdet wäre.</a:t>
            </a:r>
          </a:p>
          <a:p>
            <a:pPr>
              <a:buFont typeface="Symbol" pitchFamily="18" charset="2"/>
              <a:buNone/>
            </a:pPr>
            <a:r>
              <a:rPr lang="de-DE" smtClean="0">
                <a:solidFill>
                  <a:srgbClr val="0000FF"/>
                </a:solidFill>
                <a:sym typeface="Symbol" pitchFamily="18" charset="2"/>
              </a:rPr>
              <a:t>	</a:t>
            </a:r>
            <a:r>
              <a:rPr lang="de-DE" b="0" smtClean="0">
                <a:sym typeface="Symbol" pitchFamily="18" charset="2"/>
              </a:rPr>
              <a:t>Das ist nicht der Fall, wenn die Mutter die Anregung 	darauf stützt, das Kind sei beim Vater unzulässigen 	Beeinflussungen ausgesetzt, sich die Eltern insoweit aber 	nicht viel nehmen und jeweils den anderen Elternteil 	bezichtigen, das </a:t>
            </a:r>
            <a:r>
              <a:rPr lang="de-DE" b="0" smtClean="0">
                <a:solidFill>
                  <a:schemeClr val="tx2"/>
                </a:solidFill>
                <a:sym typeface="Symbol" pitchFamily="18" charset="2"/>
              </a:rPr>
              <a:t>Kind zu manipulieren</a:t>
            </a:r>
            <a:r>
              <a:rPr lang="de-DE" b="0" smtClean="0">
                <a:sym typeface="Symbol" pitchFamily="18" charset="2"/>
              </a:rPr>
              <a:t>.</a:t>
            </a:r>
          </a:p>
          <a:p>
            <a:pPr>
              <a:buFont typeface="Symbol" pitchFamily="18" charset="2"/>
              <a:buChar char="*"/>
            </a:pPr>
            <a:endParaRPr lang="de-DE" b="0" smtClean="0">
              <a:sym typeface="Symbol" pitchFamily="18" charset="2"/>
            </a:endParaRPr>
          </a:p>
          <a:p>
            <a:pPr>
              <a:buFont typeface="Symbol" pitchFamily="18" charset="2"/>
              <a:buChar char="*"/>
            </a:pPr>
            <a:endParaRPr lang="de-DE" smtClean="0">
              <a:solidFill>
                <a:srgbClr val="0000FF"/>
              </a:solidFill>
              <a:sym typeface="Symbol" pitchFamily="18" charset="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5602" name="Rectangle 3"/>
          <p:cNvSpPr>
            <a:spLocks noGrp="1"/>
          </p:cNvSpPr>
          <p:nvPr>
            <p:ph type="body" idx="1"/>
          </p:nvPr>
        </p:nvSpPr>
        <p:spPr>
          <a:xfrm>
            <a:off x="468313" y="1412875"/>
            <a:ext cx="7620000" cy="4373563"/>
          </a:xfrm>
        </p:spPr>
        <p:txBody>
          <a:bodyPr/>
          <a:lstStyle/>
          <a:p>
            <a:r>
              <a:rPr lang="de-DE" b="0" smtClean="0">
                <a:solidFill>
                  <a:srgbClr val="0000FF"/>
                </a:solidFill>
              </a:rPr>
              <a:t>OLG Koblenz 30.9.2016</a:t>
            </a:r>
            <a:r>
              <a:rPr lang="de-DE" b="0" smtClean="0"/>
              <a:t> – 11 UF 418/16 (FamRZ 2017, 301)</a:t>
            </a:r>
          </a:p>
          <a:p>
            <a:r>
              <a:rPr lang="de-DE" smtClean="0">
                <a:solidFill>
                  <a:srgbClr val="0000FF"/>
                </a:solidFill>
                <a:sym typeface="Symbol" pitchFamily="18" charset="2"/>
              </a:rPr>
              <a:t>	</a:t>
            </a:r>
            <a:r>
              <a:rPr lang="de-DE" b="0" smtClean="0">
                <a:sym typeface="Symbol" pitchFamily="18" charset="2"/>
              </a:rPr>
              <a:t>Umgang mit einem dauerhaft in einer </a:t>
            </a:r>
            <a:r>
              <a:rPr lang="de-DE" b="0" smtClean="0">
                <a:solidFill>
                  <a:schemeClr val="tx2"/>
                </a:solidFill>
                <a:sym typeface="Symbol" pitchFamily="18" charset="2"/>
              </a:rPr>
              <a:t>Pflegefamilie</a:t>
            </a:r>
            <a:r>
              <a:rPr lang="de-DE" b="0" smtClean="0">
                <a:sym typeface="Symbol" pitchFamily="18" charset="2"/>
              </a:rPr>
              <a:t> 	lebenden Kind</a:t>
            </a:r>
          </a:p>
          <a:p>
            <a:r>
              <a:rPr lang="de-DE" smtClean="0">
                <a:solidFill>
                  <a:srgbClr val="0000FF"/>
                </a:solidFill>
                <a:sym typeface="Symbol" pitchFamily="18" charset="2"/>
              </a:rPr>
              <a:t>	</a:t>
            </a:r>
            <a:r>
              <a:rPr lang="de-DE" b="0" smtClean="0">
                <a:sym typeface="Symbol" pitchFamily="18" charset="2"/>
              </a:rPr>
              <a:t>Loyalitätskonflikte des Kindes und Machtkämpfe 	zwischen Pflegeeltern und Herkunftsfamilie sind in die 	Abwägung einzubeziehen.</a:t>
            </a:r>
          </a:p>
          <a:p>
            <a:r>
              <a:rPr lang="de-DE" smtClean="0">
                <a:solidFill>
                  <a:srgbClr val="0000FF"/>
                </a:solidFill>
                <a:sym typeface="Symbol" pitchFamily="18" charset="2"/>
              </a:rPr>
              <a:t>	</a:t>
            </a:r>
            <a:r>
              <a:rPr lang="de-DE" b="0" smtClean="0">
                <a:sym typeface="Symbol" pitchFamily="18" charset="2"/>
              </a:rPr>
              <a:t>Verweigert das JA die Bewilligung begleiteter 	Umgangskontakte, muss das </a:t>
            </a:r>
            <a:r>
              <a:rPr lang="de-DE" b="0" smtClean="0">
                <a:solidFill>
                  <a:schemeClr val="tx2"/>
                </a:solidFill>
                <a:sym typeface="Symbol" pitchFamily="18" charset="2"/>
              </a:rPr>
              <a:t>FamG</a:t>
            </a:r>
            <a:r>
              <a:rPr lang="de-DE" b="0" smtClean="0">
                <a:sym typeface="Symbol" pitchFamily="18" charset="2"/>
              </a:rPr>
              <a:t> von Amts wegen 	</a:t>
            </a:r>
            <a:r>
              <a:rPr lang="de-DE" b="0" smtClean="0">
                <a:solidFill>
                  <a:schemeClr val="tx2"/>
                </a:solidFill>
                <a:sym typeface="Symbol" pitchFamily="18" charset="2"/>
              </a:rPr>
              <a:t>selbst geeignete freie Träger ermitteln</a:t>
            </a:r>
            <a:r>
              <a:rPr lang="de-DE" b="0" smtClean="0">
                <a:sym typeface="Symbol" pitchFamily="18" charset="2"/>
              </a:rPr>
              <a:t>.</a:t>
            </a:r>
            <a:endParaRPr lang="de-DE" b="0" smtClean="0"/>
          </a:p>
          <a:p>
            <a:r>
              <a:rPr lang="de-DE" smtClean="0">
                <a:solidFill>
                  <a:srgbClr val="0000FF"/>
                </a:solidFill>
                <a:sym typeface="Symbol" pitchFamily="18" charset="2"/>
              </a:rPr>
              <a:t>	</a:t>
            </a:r>
            <a:r>
              <a:rPr lang="de-DE" b="0" smtClean="0">
                <a:sym typeface="Symbol" pitchFamily="18" charset="2"/>
              </a:rPr>
              <a:t>Findet sich kein geeigneter mitwirkungsbereiter Dritter, ist 	der Umgang auszuschließen.</a:t>
            </a:r>
            <a:endParaRPr lang="de-DE" b="0" smtClean="0"/>
          </a:p>
          <a:p>
            <a:endParaRPr lang="de-DE" b="0" smtClean="0"/>
          </a:p>
          <a:p>
            <a:endParaRPr lang="de-DE" smtClean="0"/>
          </a:p>
          <a:p>
            <a:endParaRPr lang="de-DE"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6626" name="Rectangle 3"/>
          <p:cNvSpPr>
            <a:spLocks noGrp="1"/>
          </p:cNvSpPr>
          <p:nvPr>
            <p:ph type="body" idx="1"/>
          </p:nvPr>
        </p:nvSpPr>
        <p:spPr>
          <a:xfrm>
            <a:off x="468313" y="1412875"/>
            <a:ext cx="7620000" cy="4373563"/>
          </a:xfrm>
        </p:spPr>
        <p:txBody>
          <a:bodyPr/>
          <a:lstStyle/>
          <a:p>
            <a:r>
              <a:rPr lang="de-DE" b="0" smtClean="0">
                <a:solidFill>
                  <a:srgbClr val="0000FF"/>
                </a:solidFill>
              </a:rPr>
              <a:t>OLG Frankfurt 10.8.2016</a:t>
            </a:r>
            <a:r>
              <a:rPr lang="de-DE" b="0" smtClean="0"/>
              <a:t> – 5 UF 167/16 (FamRZ 2016, 1787)</a:t>
            </a:r>
          </a:p>
          <a:p>
            <a:r>
              <a:rPr lang="de-DE" smtClean="0">
                <a:solidFill>
                  <a:srgbClr val="0000FF"/>
                </a:solidFill>
                <a:sym typeface="Symbol" pitchFamily="18" charset="2"/>
              </a:rPr>
              <a:t>	</a:t>
            </a:r>
            <a:r>
              <a:rPr lang="de-DE" b="0" smtClean="0">
                <a:sym typeface="Symbol" pitchFamily="18" charset="2"/>
              </a:rPr>
              <a:t>Die Person des mitwirkungsbereiten Dritten darf weder 	dem JA überlassen noch einer späteren Bestimmung 	vorbehalten werden.</a:t>
            </a:r>
          </a:p>
          <a:p>
            <a:r>
              <a:rPr lang="de-DE" smtClean="0">
                <a:solidFill>
                  <a:srgbClr val="0000FF"/>
                </a:solidFill>
                <a:sym typeface="Symbol" pitchFamily="18" charset="2"/>
              </a:rPr>
              <a:t>	</a:t>
            </a:r>
            <a:r>
              <a:rPr lang="de-DE" b="0" smtClean="0">
                <a:sym typeface="Symbol" pitchFamily="18" charset="2"/>
              </a:rPr>
              <a:t>Es ist allein die Aufgabe des FamG, einen 	mitwirkungsbereiten Dritten zu ermitteln.</a:t>
            </a:r>
          </a:p>
          <a:p>
            <a:endParaRPr lang="de-DE" smtClean="0">
              <a:solidFill>
                <a:srgbClr val="0000FF"/>
              </a:solidFill>
              <a:sym typeface="Symbol" pitchFamily="18" charset="2"/>
            </a:endParaRPr>
          </a:p>
          <a:p>
            <a:endParaRPr lang="de-DE" smtClean="0">
              <a:solidFill>
                <a:srgbClr val="0000FF"/>
              </a:solidFill>
              <a:sym typeface="Symbol" pitchFamily="18" charset="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7650" name="Rectangle 3"/>
          <p:cNvSpPr>
            <a:spLocks noGrp="1"/>
          </p:cNvSpPr>
          <p:nvPr>
            <p:ph type="body" idx="1"/>
          </p:nvPr>
        </p:nvSpPr>
        <p:spPr>
          <a:xfrm>
            <a:off x="468313" y="1412875"/>
            <a:ext cx="7620000" cy="4373563"/>
          </a:xfrm>
        </p:spPr>
        <p:txBody>
          <a:bodyPr/>
          <a:lstStyle/>
          <a:p>
            <a:r>
              <a:rPr lang="de-DE" b="0" smtClean="0">
                <a:solidFill>
                  <a:srgbClr val="0000FF"/>
                </a:solidFill>
              </a:rPr>
              <a:t>OLG Nürnberg 19.7.2016</a:t>
            </a:r>
            <a:r>
              <a:rPr lang="de-DE" b="0" smtClean="0"/>
              <a:t> – 7 UF 746/16 (ZKJ 2017, 33)</a:t>
            </a:r>
          </a:p>
          <a:p>
            <a:r>
              <a:rPr lang="de-DE" smtClean="0">
                <a:solidFill>
                  <a:srgbClr val="0000FF"/>
                </a:solidFill>
                <a:sym typeface="Symbol" pitchFamily="18" charset="2"/>
              </a:rPr>
              <a:t>	</a:t>
            </a:r>
            <a:r>
              <a:rPr lang="de-DE" b="0" smtClean="0">
                <a:sym typeface="Symbol" pitchFamily="18" charset="2"/>
              </a:rPr>
              <a:t>Kind 3 Monate alt / Inobhutnahme / Bereitschaftspflege</a:t>
            </a:r>
          </a:p>
          <a:p>
            <a:r>
              <a:rPr lang="de-DE" smtClean="0">
                <a:solidFill>
                  <a:srgbClr val="0000FF"/>
                </a:solidFill>
                <a:sym typeface="Symbol" pitchFamily="18" charset="2"/>
              </a:rPr>
              <a:t>	</a:t>
            </a:r>
            <a:r>
              <a:rPr lang="de-DE" b="0" smtClean="0">
                <a:sym typeface="Symbol" pitchFamily="18" charset="2"/>
              </a:rPr>
              <a:t>Dem FamG kommt weder gegenüber dem JA noch 	gegenüber freien Trägern eine Anordnungskompetenz 	zur Begleitung von Umgangskontakten zu.</a:t>
            </a:r>
          </a:p>
          <a:p>
            <a:r>
              <a:rPr lang="de-DE" smtClean="0">
                <a:solidFill>
                  <a:srgbClr val="0000FF"/>
                </a:solidFill>
                <a:sym typeface="Symbol" pitchFamily="18" charset="2"/>
              </a:rPr>
              <a:t>	</a:t>
            </a:r>
            <a:r>
              <a:rPr lang="de-DE" b="0" smtClean="0">
                <a:sym typeface="Symbol" pitchFamily="18" charset="2"/>
              </a:rPr>
              <a:t>Der betroffene Elternteil kann die Verpflichtung des JA, 	Eltern bei der Ausübung des Umgangsrechts zu beraten 	und zu unterstützen (§ 18 SGB VIII) nötigenfalls im 	Verwaltungsrechtsweg einklagen.</a:t>
            </a:r>
          </a:p>
          <a:p>
            <a:endParaRPr lang="de-DE" smtClean="0">
              <a:solidFill>
                <a:srgbClr val="0000FF"/>
              </a:solidFill>
              <a:sym typeface="Symbol" pitchFamily="18" charset="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cap="none" smtClean="0"/>
          </a:p>
        </p:txBody>
      </p:sp>
      <p:sp>
        <p:nvSpPr>
          <p:cNvPr id="30723" name="Rectangle 3"/>
          <p:cNvSpPr>
            <a:spLocks noGrp="1"/>
          </p:cNvSpPr>
          <p:nvPr>
            <p:ph type="body" idx="1"/>
          </p:nvPr>
        </p:nvSpPr>
        <p:spPr>
          <a:xfrm>
            <a:off x="468313" y="1484313"/>
            <a:ext cx="7620000" cy="4373562"/>
          </a:xfrm>
        </p:spPr>
        <p:txBody>
          <a:bodyPr/>
          <a:lstStyle/>
          <a:p>
            <a:r>
              <a:rPr lang="de-DE" b="0" smtClean="0">
                <a:solidFill>
                  <a:srgbClr val="0000FF"/>
                </a:solidFill>
              </a:rPr>
              <a:t>Kammergericht 6.5.2016</a:t>
            </a:r>
            <a:r>
              <a:rPr lang="de-DE" b="0" smtClean="0"/>
              <a:t> – 13 UF 40/16 (FamRZ 2016, 1780)</a:t>
            </a:r>
          </a:p>
          <a:p>
            <a:r>
              <a:rPr lang="de-DE" smtClean="0">
                <a:solidFill>
                  <a:srgbClr val="0000FF"/>
                </a:solidFill>
                <a:sym typeface="Symbol" pitchFamily="18" charset="2"/>
              </a:rPr>
              <a:t>	</a:t>
            </a:r>
            <a:r>
              <a:rPr lang="de-DE" b="0" smtClean="0">
                <a:sym typeface="Symbol" pitchFamily="18" charset="2"/>
              </a:rPr>
              <a:t>Kind 3 Jahre alt / Pflegemutter</a:t>
            </a:r>
          </a:p>
          <a:p>
            <a:r>
              <a:rPr lang="de-DE" smtClean="0">
                <a:solidFill>
                  <a:srgbClr val="0000FF"/>
                </a:solidFill>
                <a:sym typeface="Symbol" pitchFamily="18" charset="2"/>
              </a:rPr>
              <a:t>	</a:t>
            </a:r>
            <a:r>
              <a:rPr lang="de-DE" b="0" smtClean="0">
                <a:sym typeface="Symbol" pitchFamily="18" charset="2"/>
              </a:rPr>
              <a:t>Der begleitete Umgang stellt keine auf Dauer angelegte 	Regelung dar.</a:t>
            </a:r>
          </a:p>
          <a:p>
            <a:r>
              <a:rPr lang="de-DE" smtClean="0">
                <a:solidFill>
                  <a:srgbClr val="0000FF"/>
                </a:solidFill>
                <a:sym typeface="Symbol" pitchFamily="18" charset="2"/>
              </a:rPr>
              <a:t>	</a:t>
            </a:r>
            <a:r>
              <a:rPr lang="de-DE" b="0" smtClean="0">
                <a:sym typeface="Symbol" pitchFamily="18" charset="2"/>
              </a:rPr>
              <a:t>Ziel der Umgangsbegleitung: die zugrundeliegenden 	Konflikte zu thematisieren und zu bearbeiten; den 	Elternteil zu einem unbegleiteten Umgang zu befähigen </a:t>
            </a:r>
          </a:p>
          <a:p>
            <a:r>
              <a:rPr lang="de-DE" smtClean="0">
                <a:solidFill>
                  <a:srgbClr val="0000FF"/>
                </a:solidFill>
                <a:sym typeface="Symbol" pitchFamily="18" charset="2"/>
              </a:rPr>
              <a:t>	</a:t>
            </a:r>
            <a:r>
              <a:rPr lang="de-DE" b="0" smtClean="0">
                <a:sym typeface="Symbol" pitchFamily="18" charset="2"/>
              </a:rPr>
              <a:t>Es handelt sich um einen längerfristigen, ergebnisoffenen 	Prozess.</a:t>
            </a:r>
            <a:r>
              <a:rPr lang="de-DE" smtClean="0">
                <a:solidFill>
                  <a:srgbClr val="0000FF"/>
                </a:solidFill>
                <a:sym typeface="Symbol" pitchFamily="18" charset="2"/>
              </a:rPr>
              <a:t> </a:t>
            </a:r>
            <a:r>
              <a:rPr lang="de-DE" b="0" smtClean="0">
                <a:sym typeface="Symbol" pitchFamily="18" charset="2"/>
              </a:rPr>
              <a:t>Zum jetzigen Zeitpunkt lässt sich nicht absehen, 	ob und wann das Ziel „unbegleiteter Umgang“ erreicht 	werden wird.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cap="none" smtClean="0"/>
          </a:p>
        </p:txBody>
      </p:sp>
      <p:sp>
        <p:nvSpPr>
          <p:cNvPr id="31747" name="Rectangle 3"/>
          <p:cNvSpPr>
            <a:spLocks noGrp="1"/>
          </p:cNvSpPr>
          <p:nvPr>
            <p:ph type="body" idx="1"/>
          </p:nvPr>
        </p:nvSpPr>
        <p:spPr>
          <a:xfrm>
            <a:off x="468313" y="1412875"/>
            <a:ext cx="7620000" cy="4373563"/>
          </a:xfrm>
        </p:spPr>
        <p:txBody>
          <a:bodyPr/>
          <a:lstStyle/>
          <a:p>
            <a:r>
              <a:rPr lang="de-DE" b="0" smtClean="0">
                <a:solidFill>
                  <a:srgbClr val="0000FF"/>
                </a:solidFill>
              </a:rPr>
              <a:t>BVerfG 29.7.2015</a:t>
            </a:r>
            <a:r>
              <a:rPr lang="de-DE" b="0" smtClean="0"/>
              <a:t> – 1 BvR 1468/15 (JAmt 2015, 524)</a:t>
            </a:r>
          </a:p>
          <a:p>
            <a:r>
              <a:rPr lang="de-DE" smtClean="0">
                <a:solidFill>
                  <a:srgbClr val="0000FF"/>
                </a:solidFill>
                <a:sym typeface="Symbol" pitchFamily="18" charset="2"/>
              </a:rPr>
              <a:t>	</a:t>
            </a:r>
            <a:r>
              <a:rPr lang="de-DE" b="0" smtClean="0">
                <a:sym typeface="Symbol" pitchFamily="18" charset="2"/>
              </a:rPr>
              <a:t>Die Annahme, dass dem FamG weder gegenüber dem 	JA noch gegenüber freien Jugendhilfeträgern eine 	Anordnungskompetenz zur Begleitung von Umgängen 	zukommt, ist frei von verfassungsrechtlichen Bedenken.</a:t>
            </a:r>
          </a:p>
          <a:p>
            <a:r>
              <a:rPr lang="de-DE" smtClean="0">
                <a:solidFill>
                  <a:srgbClr val="0000FF"/>
                </a:solidFill>
                <a:sym typeface="Symbol" pitchFamily="18" charset="2"/>
              </a:rPr>
              <a:t>	</a:t>
            </a:r>
            <a:r>
              <a:rPr lang="de-DE" b="0" smtClean="0">
                <a:sym typeface="Symbol" pitchFamily="18" charset="2"/>
              </a:rPr>
              <a:t>Eine Schutzlücke entsteht dadurch nicht, weil dem 	Umgang beanspruchenden Elternteil ein aus § 18 Abs. 3 	SGB VIII abgeleitetes verwaltungsgerichtlich einklagbares 	subjektives Recht gegen den staatlichen Träger der 	Jugendhilfe zusteht.</a:t>
            </a:r>
          </a:p>
          <a:p>
            <a:endParaRPr lang="de-DE" smtClean="0">
              <a:solidFill>
                <a:srgbClr val="0000FF"/>
              </a:solidFill>
              <a:sym typeface="Symbol" pitchFamily="18" charset="2"/>
            </a:endParaRPr>
          </a:p>
          <a:p>
            <a:endParaRPr lang="de-DE" smtClean="0">
              <a:solidFill>
                <a:srgbClr val="0000FF"/>
              </a:solidFill>
              <a:sym typeface="Symbol" pitchFamily="18" charset="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4"/>
          <p:cNvSpPr>
            <a:spLocks noGrp="1"/>
          </p:cNvSpPr>
          <p:nvPr>
            <p:ph type="ftr" sz="quarter" idx="11"/>
          </p:nvPr>
        </p:nvSpPr>
        <p:spPr bwMode="auto">
          <a:noFill/>
          <a:ln>
            <a:miter lim="800000"/>
            <a:headEnd/>
            <a:tailEnd/>
          </a:ln>
        </p:spPr>
        <p:txBody>
          <a:bodyPr/>
          <a:lstStyle/>
          <a:p>
            <a:endParaRPr lang="de-DE" smtClean="0"/>
          </a:p>
        </p:txBody>
      </p:sp>
      <p:sp>
        <p:nvSpPr>
          <p:cNvPr id="43010"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8675" name="Rectangle 3"/>
          <p:cNvSpPr>
            <a:spLocks noGrp="1"/>
          </p:cNvSpPr>
          <p:nvPr>
            <p:ph type="body" idx="1"/>
          </p:nvPr>
        </p:nvSpPr>
        <p:spPr/>
        <p:txBody>
          <a:bodyPr/>
          <a:lstStyle/>
          <a:p>
            <a:pPr algn="ctr"/>
            <a:endParaRPr lang="de-DE" sz="2400" smtClean="0">
              <a:solidFill>
                <a:srgbClr val="0000FF"/>
              </a:solidFill>
            </a:endParaRPr>
          </a:p>
          <a:p>
            <a:pPr algn="ctr"/>
            <a:endParaRPr lang="de-DE" sz="2400" smtClean="0">
              <a:solidFill>
                <a:srgbClr val="0000FF"/>
              </a:solidFill>
            </a:endParaRPr>
          </a:p>
          <a:p>
            <a:pPr algn="ctr"/>
            <a:endParaRPr lang="de-DE" sz="2400" smtClean="0">
              <a:solidFill>
                <a:srgbClr val="0000FF"/>
              </a:solidFill>
            </a:endParaRPr>
          </a:p>
          <a:p>
            <a:pPr algn="ctr"/>
            <a:r>
              <a:rPr lang="de-DE" sz="2400" smtClean="0">
                <a:solidFill>
                  <a:srgbClr val="0000FF"/>
                </a:solidFill>
              </a:rPr>
              <a:t>Danke für Ihre Aufmerksamkeit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13314" name="Rectangle 3"/>
          <p:cNvSpPr>
            <a:spLocks noGrp="1"/>
          </p:cNvSpPr>
          <p:nvPr>
            <p:ph type="body" idx="1"/>
          </p:nvPr>
        </p:nvSpPr>
        <p:spPr/>
        <p:txBody>
          <a:bodyPr/>
          <a:lstStyle/>
          <a:p>
            <a:pPr algn="ctr"/>
            <a:endParaRPr lang="de-DE" sz="2400" b="0" smtClean="0">
              <a:solidFill>
                <a:srgbClr val="0000FF"/>
              </a:solidFill>
            </a:endParaRPr>
          </a:p>
          <a:p>
            <a:pPr algn="ctr"/>
            <a:endParaRPr lang="de-DE" sz="2400" b="0" smtClean="0">
              <a:solidFill>
                <a:srgbClr val="0000FF"/>
              </a:solidFill>
            </a:endParaRPr>
          </a:p>
          <a:p>
            <a:pPr algn="ctr"/>
            <a:r>
              <a:rPr lang="de-DE" sz="2400" smtClean="0">
                <a:solidFill>
                  <a:schemeClr val="tx2"/>
                </a:solidFill>
              </a:rPr>
              <a:t>I</a:t>
            </a:r>
            <a:r>
              <a:rPr lang="de-DE" sz="2400" b="0" smtClean="0">
                <a:solidFill>
                  <a:srgbClr val="0000FF"/>
                </a:solidFill>
              </a:rPr>
              <a:t>	Die Absicht des Gesetzgebers</a:t>
            </a:r>
            <a:r>
              <a:rPr lang="de-DE"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14338" name="Rectangle 3"/>
          <p:cNvSpPr>
            <a:spLocks noGrp="1"/>
          </p:cNvSpPr>
          <p:nvPr>
            <p:ph type="body" idx="1"/>
          </p:nvPr>
        </p:nvSpPr>
        <p:spPr>
          <a:xfrm>
            <a:off x="468313" y="1412875"/>
            <a:ext cx="7620000" cy="4373563"/>
          </a:xfrm>
        </p:spPr>
        <p:txBody>
          <a:bodyPr/>
          <a:lstStyle/>
          <a:p>
            <a:r>
              <a:rPr lang="de-DE" sz="2400" b="0" smtClean="0">
                <a:solidFill>
                  <a:srgbClr val="0000FF"/>
                </a:solidFill>
              </a:rPr>
              <a:t>§ 1684 BGB</a:t>
            </a:r>
          </a:p>
          <a:p>
            <a:endParaRPr lang="de-DE" b="0" smtClean="0">
              <a:solidFill>
                <a:srgbClr val="0000FF"/>
              </a:solidFill>
              <a:sym typeface="Symbol" pitchFamily="18" charset="2"/>
            </a:endParaRPr>
          </a:p>
          <a:p>
            <a:r>
              <a:rPr lang="de-DE" b="0" smtClean="0">
                <a:solidFill>
                  <a:srgbClr val="0000FF"/>
                </a:solidFill>
                <a:sym typeface="Symbol" pitchFamily="18" charset="2"/>
              </a:rPr>
              <a:t>	Abs. 1</a:t>
            </a:r>
          </a:p>
          <a:p>
            <a:r>
              <a:rPr lang="de-DE" b="0" smtClean="0">
                <a:solidFill>
                  <a:srgbClr val="0000FF"/>
                </a:solidFill>
                <a:sym typeface="Symbol" pitchFamily="18" charset="2"/>
              </a:rPr>
              <a:t>	</a:t>
            </a:r>
            <a:r>
              <a:rPr lang="de-DE" b="0" smtClean="0">
                <a:sym typeface="Symbol" pitchFamily="18" charset="2"/>
              </a:rPr>
              <a:t>Das Kind hat das Recht auf Umgang mit jedem Elternteil; 	jeder Elternteil ist zum Umgang mit dem Kind verpflichtet 	und berechtigt.</a:t>
            </a:r>
          </a:p>
          <a:p>
            <a:r>
              <a:rPr lang="de-DE" b="0" smtClean="0">
                <a:solidFill>
                  <a:srgbClr val="0000FF"/>
                </a:solidFill>
                <a:sym typeface="Symbol" pitchFamily="18" charset="2"/>
              </a:rPr>
              <a:t>	Abs. 2</a:t>
            </a:r>
          </a:p>
          <a:p>
            <a:r>
              <a:rPr lang="de-DE" b="0" smtClean="0">
                <a:solidFill>
                  <a:srgbClr val="0000FF"/>
                </a:solidFill>
                <a:sym typeface="Symbol" pitchFamily="18" charset="2"/>
              </a:rPr>
              <a:t>	</a:t>
            </a:r>
            <a:r>
              <a:rPr lang="de-DE" b="0" smtClean="0">
                <a:sym typeface="Symbol" pitchFamily="18" charset="2"/>
              </a:rPr>
              <a:t>Das FamG kann über den Umfang des Umgangsrechts 	entscheiden und seine Ausübung […] näher regeln.</a:t>
            </a:r>
          </a:p>
          <a:p>
            <a:r>
              <a:rPr lang="de-DE" b="0" smtClean="0">
                <a:solidFill>
                  <a:srgbClr val="0000FF"/>
                </a:solidFill>
                <a:sym typeface="Symbol" pitchFamily="18" charset="2"/>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4"/>
          <p:cNvSpPr>
            <a:spLocks noGrp="1"/>
          </p:cNvSpPr>
          <p:nvPr>
            <p:ph type="ftr" sz="quarter" idx="11"/>
          </p:nvPr>
        </p:nvSpPr>
        <p:spPr bwMode="auto">
          <a:noFill/>
          <a:ln>
            <a:miter lim="800000"/>
            <a:headEnd/>
            <a:tailEnd/>
          </a:ln>
        </p:spPr>
        <p:txBody>
          <a:bodyPr/>
          <a:lstStyle/>
          <a:p>
            <a:endParaRPr lang="de-DE" smtClean="0"/>
          </a:p>
        </p:txBody>
      </p:sp>
      <p:sp>
        <p:nvSpPr>
          <p:cNvPr id="15362" name="Footer Placeholder 4"/>
          <p:cNvSpPr txBox="1">
            <a:spLocks noGrp="1"/>
          </p:cNvSpPr>
          <p:nvPr/>
        </p:nvSpPr>
        <p:spPr bwMode="auto">
          <a:xfrm>
            <a:off x="468313" y="6092825"/>
            <a:ext cx="3429000" cy="284163"/>
          </a:xfrm>
          <a:prstGeom prst="rect">
            <a:avLst/>
          </a:prstGeom>
          <a:noFill/>
          <a:ln w="9525">
            <a:noFill/>
            <a:miter lim="800000"/>
            <a:headEnd/>
            <a:tailEnd/>
          </a:ln>
        </p:spPr>
        <p:txBody>
          <a:bodyPr/>
          <a:lstStyle/>
          <a:p>
            <a:endParaRPr lang="de-DE" sz="1000"/>
          </a:p>
        </p:txBody>
      </p:sp>
      <p:sp>
        <p:nvSpPr>
          <p:cNvPr id="4" name="Foliennummernplatzhalter 5"/>
          <p:cNvSpPr>
            <a:spLocks noGrp="1"/>
          </p:cNvSpPr>
          <p:nvPr>
            <p:ph type="sldNum" sz="quarter" idx="12"/>
          </p:nvPr>
        </p:nvSpPr>
        <p:spPr/>
        <p:txBody>
          <a:bodyPr/>
          <a:lstStyle/>
          <a:p>
            <a:pPr>
              <a:defRPr/>
            </a:pPr>
            <a:fld id="{A56D7752-3485-4EE1-A8E5-70BA31545913}" type="slidenum">
              <a:rPr lang="de-DE"/>
              <a:pPr>
                <a:defRPr/>
              </a:pPr>
              <a:t>4</a:t>
            </a:fld>
            <a:endParaRPr lang="de-DE" dirty="0"/>
          </a:p>
        </p:txBody>
      </p:sp>
      <p:sp>
        <p:nvSpPr>
          <p:cNvPr id="17410"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eaLnBrk="1" hangingPunct="1">
              <a:defRPr/>
            </a:pPr>
            <a:endParaRPr lang="de-DE" cap="none" smtClean="0"/>
          </a:p>
        </p:txBody>
      </p:sp>
      <p:sp>
        <p:nvSpPr>
          <p:cNvPr id="15365" name="Rectangle 3"/>
          <p:cNvSpPr>
            <a:spLocks noGrp="1"/>
          </p:cNvSpPr>
          <p:nvPr>
            <p:ph type="body" idx="1"/>
          </p:nvPr>
        </p:nvSpPr>
        <p:spPr>
          <a:xfrm>
            <a:off x="468313" y="1412875"/>
            <a:ext cx="7620000" cy="4373563"/>
          </a:xfrm>
        </p:spPr>
        <p:txBody>
          <a:bodyPr/>
          <a:lstStyle/>
          <a:p>
            <a:pPr eaLnBrk="1" hangingPunct="1">
              <a:spcBef>
                <a:spcPct val="0"/>
              </a:spcBef>
              <a:spcAft>
                <a:spcPct val="0"/>
              </a:spcAft>
              <a:buFontTx/>
              <a:buNone/>
            </a:pPr>
            <a:r>
              <a:rPr lang="de-DE" sz="2400" b="0" smtClean="0">
                <a:solidFill>
                  <a:srgbClr val="0000FF"/>
                </a:solidFill>
              </a:rPr>
              <a:t>§ 1684 Abs. 4 BGB</a:t>
            </a:r>
          </a:p>
          <a:p>
            <a:pPr eaLnBrk="1" hangingPunct="1">
              <a:spcBef>
                <a:spcPct val="0"/>
              </a:spcBef>
              <a:spcAft>
                <a:spcPct val="0"/>
              </a:spcAft>
              <a:buFontTx/>
              <a:buNone/>
            </a:pPr>
            <a:endParaRPr lang="de-DE" sz="2400" b="0" smtClean="0"/>
          </a:p>
          <a:p>
            <a:pPr eaLnBrk="1" hangingPunct="1">
              <a:spcBef>
                <a:spcPct val="0"/>
              </a:spcBef>
              <a:spcAft>
                <a:spcPct val="0"/>
              </a:spcAft>
              <a:buFontTx/>
              <a:buNone/>
            </a:pPr>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cs typeface="Arial" charset="0"/>
              </a:rPr>
              <a:t> 	</a:t>
            </a:r>
            <a:r>
              <a:rPr lang="de-DE" b="0" smtClean="0">
                <a:solidFill>
                  <a:srgbClr val="0000FF"/>
                </a:solidFill>
                <a:cs typeface="Arial" charset="0"/>
              </a:rPr>
              <a:t>Satz 1</a:t>
            </a:r>
          </a:p>
          <a:p>
            <a:pPr eaLnBrk="1" hangingPunct="1">
              <a:spcBef>
                <a:spcPct val="0"/>
              </a:spcBef>
              <a:spcAft>
                <a:spcPct val="0"/>
              </a:spcAft>
              <a:buFontTx/>
              <a:buNone/>
            </a:pPr>
            <a:r>
              <a:rPr lang="de-DE" b="0" smtClean="0">
                <a:cs typeface="Arial" charset="0"/>
              </a:rPr>
              <a:t>	Das FamG kann das Umgangsrecht […] einschränken 	oder ausschließen, soweit dies zum Wohl des Kindes 	erforderlich ist.</a:t>
            </a:r>
          </a:p>
          <a:p>
            <a:pPr eaLnBrk="1" hangingPunct="1">
              <a:spcBef>
                <a:spcPct val="0"/>
              </a:spcBef>
              <a:spcAft>
                <a:spcPct val="0"/>
              </a:spcAft>
              <a:buFontTx/>
              <a:buNone/>
            </a:pPr>
            <a:endParaRPr lang="de-DE" b="0" smtClean="0">
              <a:cs typeface="Arial" charset="0"/>
            </a:endParaRPr>
          </a:p>
          <a:p>
            <a:pPr eaLnBrk="1" hangingPunct="1">
              <a:spcBef>
                <a:spcPct val="0"/>
              </a:spcBef>
              <a:spcAft>
                <a:spcPct val="0"/>
              </a:spcAft>
              <a:buFontTx/>
              <a:buNone/>
            </a:pPr>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cs typeface="Arial" charset="0"/>
              </a:rPr>
              <a:t> 	</a:t>
            </a:r>
            <a:r>
              <a:rPr lang="de-DE" b="0" smtClean="0">
                <a:solidFill>
                  <a:srgbClr val="0000FF"/>
                </a:solidFill>
                <a:cs typeface="Arial" charset="0"/>
              </a:rPr>
              <a:t>Satz 2</a:t>
            </a:r>
          </a:p>
          <a:p>
            <a:pPr eaLnBrk="1" hangingPunct="1">
              <a:spcBef>
                <a:spcPct val="0"/>
              </a:spcBef>
              <a:spcAft>
                <a:spcPct val="0"/>
              </a:spcAft>
              <a:buFontTx/>
              <a:buNone/>
            </a:pPr>
            <a:r>
              <a:rPr lang="de-DE" b="0" smtClean="0">
                <a:cs typeface="Arial" charset="0"/>
              </a:rPr>
              <a:t>	Eine Entscheidung, die das Umgangsrecht […] für 	längere Zeit oder auf Dauer einschränkt oder ausschließt, 	kann nur ergehen, wenn andernfalls das Wohl des Kindes 	gefährdet wäre.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17410" name="Rectangle 3"/>
          <p:cNvSpPr>
            <a:spLocks noGrp="1"/>
          </p:cNvSpPr>
          <p:nvPr>
            <p:ph type="body" idx="1"/>
          </p:nvPr>
        </p:nvSpPr>
        <p:spPr>
          <a:xfrm>
            <a:off x="468313" y="1412875"/>
            <a:ext cx="7620000" cy="4373563"/>
          </a:xfrm>
        </p:spPr>
        <p:txBody>
          <a:bodyPr/>
          <a:lstStyle/>
          <a:p>
            <a:pPr eaLnBrk="1" hangingPunct="1">
              <a:spcBef>
                <a:spcPct val="0"/>
              </a:spcBef>
              <a:spcAft>
                <a:spcPct val="0"/>
              </a:spcAft>
              <a:buFontTx/>
              <a:buNone/>
            </a:pPr>
            <a:r>
              <a:rPr lang="de-DE" sz="2400" b="0" smtClean="0">
                <a:solidFill>
                  <a:srgbClr val="0000FF"/>
                </a:solidFill>
              </a:rPr>
              <a:t>§ 1684 Abs. 4 BGB</a:t>
            </a:r>
          </a:p>
          <a:p>
            <a:pPr eaLnBrk="1" hangingPunct="1">
              <a:spcBef>
                <a:spcPct val="0"/>
              </a:spcBef>
              <a:spcAft>
                <a:spcPct val="0"/>
              </a:spcAft>
              <a:buFontTx/>
              <a:buNone/>
            </a:pPr>
            <a:endParaRPr lang="de-DE" sz="2400" b="0" smtClean="0"/>
          </a:p>
          <a:p>
            <a:pPr eaLnBrk="1" hangingPunct="1">
              <a:spcBef>
                <a:spcPct val="0"/>
              </a:spcBef>
              <a:spcAft>
                <a:spcPct val="0"/>
              </a:spcAft>
              <a:buFontTx/>
              <a:buNone/>
            </a:pPr>
            <a:endParaRPr lang="de-DE" b="0" smtClean="0">
              <a:cs typeface="Arial" charset="0"/>
            </a:endParaRPr>
          </a:p>
          <a:p>
            <a:pPr eaLnBrk="1" hangingPunct="1">
              <a:spcBef>
                <a:spcPct val="0"/>
              </a:spcBef>
              <a:spcAft>
                <a:spcPct val="0"/>
              </a:spcAft>
              <a:buFontTx/>
              <a:buNone/>
            </a:pPr>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cs typeface="Arial" charset="0"/>
              </a:rPr>
              <a:t> 	</a:t>
            </a:r>
            <a:r>
              <a:rPr lang="de-DE" b="0" smtClean="0">
                <a:solidFill>
                  <a:srgbClr val="0000FF"/>
                </a:solidFill>
                <a:cs typeface="Arial" charset="0"/>
              </a:rPr>
              <a:t>Satz 3</a:t>
            </a:r>
          </a:p>
          <a:p>
            <a:pPr eaLnBrk="1" hangingPunct="1">
              <a:spcBef>
                <a:spcPct val="0"/>
              </a:spcBef>
              <a:spcAft>
                <a:spcPct val="0"/>
              </a:spcAft>
              <a:buFontTx/>
              <a:buNone/>
            </a:pPr>
            <a:r>
              <a:rPr lang="de-DE" b="0" smtClean="0">
                <a:cs typeface="Arial" charset="0"/>
              </a:rPr>
              <a:t>	Das FamG kann insbesondere anordnen, dass der 	Umgang nur stattfinden darf, wenn ein 	</a:t>
            </a:r>
            <a:r>
              <a:rPr lang="de-DE" smtClean="0">
                <a:solidFill>
                  <a:schemeClr val="tx2"/>
                </a:solidFill>
                <a:cs typeface="Arial" charset="0"/>
              </a:rPr>
              <a:t>mitwirkungsbereiter Dritter</a:t>
            </a:r>
            <a:r>
              <a:rPr lang="de-DE" b="0" smtClean="0">
                <a:cs typeface="Arial" charset="0"/>
              </a:rPr>
              <a:t> anwesend ist.</a:t>
            </a:r>
          </a:p>
          <a:p>
            <a:pPr eaLnBrk="1" hangingPunct="1">
              <a:spcBef>
                <a:spcPct val="0"/>
              </a:spcBef>
              <a:spcAft>
                <a:spcPct val="0"/>
              </a:spcAft>
              <a:buFontTx/>
              <a:buNone/>
            </a:pPr>
            <a:endParaRPr lang="de-DE" b="0" smtClean="0">
              <a:cs typeface="Arial" charset="0"/>
            </a:endParaRPr>
          </a:p>
          <a:p>
            <a:pPr eaLnBrk="1" hangingPunct="1">
              <a:spcBef>
                <a:spcPct val="0"/>
              </a:spcBef>
              <a:spcAft>
                <a:spcPct val="0"/>
              </a:spcAft>
              <a:buFontTx/>
              <a:buNone/>
            </a:pPr>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cs typeface="Arial" charset="0"/>
              </a:rPr>
              <a:t>	</a:t>
            </a:r>
            <a:r>
              <a:rPr lang="de-DE" b="0" smtClean="0">
                <a:solidFill>
                  <a:srgbClr val="0000FF"/>
                </a:solidFill>
                <a:cs typeface="Arial" charset="0"/>
              </a:rPr>
              <a:t>Satz 4</a:t>
            </a:r>
          </a:p>
          <a:p>
            <a:pPr eaLnBrk="1" hangingPunct="1">
              <a:spcBef>
                <a:spcPct val="0"/>
              </a:spcBef>
              <a:spcAft>
                <a:spcPct val="0"/>
              </a:spcAft>
              <a:buFontTx/>
              <a:buNone/>
            </a:pPr>
            <a:r>
              <a:rPr lang="de-DE" b="0" smtClean="0">
                <a:cs typeface="Arial" charset="0"/>
              </a:rPr>
              <a:t>	Dritter kann auch ein Träger der Jugendhilfe oder ein 	Verein sein; dieser bestimmt dann jeweils, welche 	Einzelperson die Aufgabe wahrnimmt.</a:t>
            </a:r>
          </a:p>
          <a:p>
            <a:endParaRPr lang="de-DE"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18434" name="Rectangle 3"/>
          <p:cNvSpPr>
            <a:spLocks noGrp="1"/>
          </p:cNvSpPr>
          <p:nvPr>
            <p:ph type="body" idx="1"/>
          </p:nvPr>
        </p:nvSpPr>
        <p:spPr>
          <a:xfrm>
            <a:off x="468313" y="1412875"/>
            <a:ext cx="7620000" cy="4373563"/>
          </a:xfrm>
        </p:spPr>
        <p:txBody>
          <a:bodyPr/>
          <a:lstStyle/>
          <a:p>
            <a:pPr marL="381000" indent="-381000"/>
            <a:r>
              <a:rPr lang="de-DE" b="0" smtClean="0">
                <a:solidFill>
                  <a:srgbClr val="0000FF"/>
                </a:solidFill>
                <a:sym typeface="Symbol" pitchFamily="18" charset="2"/>
              </a:rPr>
              <a:t>Abwägung der widerstreitenden Grundrechtspositionen</a:t>
            </a:r>
          </a:p>
          <a:p>
            <a:pPr marL="381000" indent="-381000"/>
            <a:endParaRPr lang="de-DE" sz="1800" smtClean="0">
              <a:solidFill>
                <a:srgbClr val="0000FF"/>
              </a:solidFill>
              <a:sym typeface="Symbol" pitchFamily="18" charset="2"/>
            </a:endParaRPr>
          </a:p>
          <a:p>
            <a:pPr marL="381000" indent="-381000">
              <a:buFont typeface="Symbol" pitchFamily="18" charset="2"/>
              <a:buNone/>
            </a:pPr>
            <a:r>
              <a:rPr lang="de-DE" sz="1800" b="0" smtClean="0">
                <a:solidFill>
                  <a:srgbClr val="0000FF"/>
                </a:solidFill>
                <a:sym typeface="Symbol" pitchFamily="18" charset="2"/>
              </a:rPr>
              <a:t></a:t>
            </a:r>
            <a:r>
              <a:rPr lang="de-DE" sz="1800" b="0" smtClean="0">
                <a:sym typeface="Symbol" pitchFamily="18" charset="2"/>
              </a:rPr>
              <a:t> 	Mit § 1684 BGB hat der Gesetzgeber die sich aus </a:t>
            </a:r>
            <a:r>
              <a:rPr lang="de-DE" sz="1800" b="0" smtClean="0">
                <a:solidFill>
                  <a:schemeClr val="tx2"/>
                </a:solidFill>
                <a:sym typeface="Symbol" pitchFamily="18" charset="2"/>
              </a:rPr>
              <a:t>Art. 6 Abs. 2 GG</a:t>
            </a:r>
            <a:r>
              <a:rPr lang="de-DE" sz="1800" b="0" smtClean="0">
                <a:sym typeface="Symbol" pitchFamily="18" charset="2"/>
              </a:rPr>
              <a:t> ergebenden Grundrechtspositionen der Eltern und des Kindes auf Umgang konkretisiert.</a:t>
            </a:r>
            <a:r>
              <a:rPr lang="de-DE" sz="1800" b="0" smtClean="0">
                <a:solidFill>
                  <a:srgbClr val="0000FF"/>
                </a:solidFill>
                <a:sym typeface="Symbol" pitchFamily="18" charset="2"/>
              </a:rPr>
              <a:t> </a:t>
            </a:r>
          </a:p>
          <a:p>
            <a:pPr marL="381000" indent="-381000">
              <a:buFont typeface="Symbol" pitchFamily="18" charset="2"/>
              <a:buNone/>
            </a:pPr>
            <a:r>
              <a:rPr lang="de-DE" sz="1800" b="0" smtClean="0">
                <a:solidFill>
                  <a:srgbClr val="0000FF"/>
                </a:solidFill>
                <a:sym typeface="Symbol" pitchFamily="18" charset="2"/>
              </a:rPr>
              <a:t></a:t>
            </a:r>
            <a:r>
              <a:rPr lang="de-DE" sz="1800" b="0" smtClean="0">
                <a:sym typeface="Symbol" pitchFamily="18" charset="2"/>
              </a:rPr>
              <a:t> 	</a:t>
            </a:r>
            <a:r>
              <a:rPr lang="de-DE" sz="1800" b="0" smtClean="0"/>
              <a:t>Gleich welche einschränkende oder ausschließende Maßnahme: es ist in jedem Fall der </a:t>
            </a:r>
            <a:r>
              <a:rPr lang="de-DE" sz="1800" b="0" smtClean="0">
                <a:solidFill>
                  <a:schemeClr val="tx2"/>
                </a:solidFill>
              </a:rPr>
              <a:t>Grundsatz der Verhältnismäßigkeit</a:t>
            </a:r>
            <a:r>
              <a:rPr lang="de-DE" sz="1800" b="0" smtClean="0"/>
              <a:t> zu beachten. </a:t>
            </a:r>
          </a:p>
          <a:p>
            <a:pPr marL="381000" indent="-381000"/>
            <a:r>
              <a:rPr lang="de-DE" sz="1800" smtClean="0">
                <a:solidFill>
                  <a:srgbClr val="0000FF"/>
                </a:solidFill>
                <a:cs typeface="Arial" charset="0"/>
              </a:rPr>
              <a:t>→ </a:t>
            </a:r>
            <a:r>
              <a:rPr lang="de-DE" sz="1800" b="0" smtClean="0"/>
              <a:t>Es ist die Maßnahme zu wählen, die </a:t>
            </a:r>
          </a:p>
          <a:p>
            <a:pPr marL="381000" indent="-381000">
              <a:buFont typeface="Arial" charset="0"/>
              <a:buAutoNum type="arabicParenR"/>
            </a:pPr>
            <a:r>
              <a:rPr lang="de-DE" sz="1800" b="0" smtClean="0"/>
              <a:t>das Kind am wenigsten belastet (§ 1697a BGB: Kindeswohl als „oberste Richtschnur“) und </a:t>
            </a:r>
          </a:p>
          <a:p>
            <a:pPr marL="381000" indent="-381000">
              <a:buFont typeface="Arial" charset="0"/>
              <a:buAutoNum type="arabicParenR"/>
            </a:pPr>
            <a:r>
              <a:rPr lang="de-DE" sz="1800" b="0" smtClean="0"/>
              <a:t>bei gleicher Belastung das Umgangsrecht am wenigsten beschränkt.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19458" name="Rectangle 3"/>
          <p:cNvSpPr>
            <a:spLocks noGrp="1"/>
          </p:cNvSpPr>
          <p:nvPr>
            <p:ph type="body" idx="1"/>
          </p:nvPr>
        </p:nvSpPr>
        <p:spPr/>
        <p:txBody>
          <a:bodyPr/>
          <a:lstStyle/>
          <a:p>
            <a:r>
              <a:rPr lang="de-DE" sz="2400" b="0" smtClean="0">
                <a:solidFill>
                  <a:srgbClr val="0000FF"/>
                </a:solidFill>
              </a:rPr>
              <a:t>Begleiteter / beschützter / behüteter Umgang</a:t>
            </a:r>
            <a:r>
              <a:rPr lang="de-DE" b="0" smtClean="0"/>
              <a:t> </a:t>
            </a:r>
          </a:p>
          <a:p>
            <a:endParaRPr lang="de-DE" b="0" smtClean="0"/>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sym typeface="Symbol" pitchFamily="18" charset="2"/>
              </a:rPr>
              <a:t>	</a:t>
            </a:r>
            <a:r>
              <a:rPr lang="de-DE" b="0" smtClean="0"/>
              <a:t>ist </a:t>
            </a:r>
            <a:r>
              <a:rPr lang="de-DE" b="0" smtClean="0">
                <a:solidFill>
                  <a:schemeClr val="tx2"/>
                </a:solidFill>
              </a:rPr>
              <a:t>das mildere Mittel</a:t>
            </a:r>
            <a:r>
              <a:rPr lang="de-DE" b="0" smtClean="0"/>
              <a:t> im Sinne des Verhältnismäßigkeits-	grundsatzes, </a:t>
            </a:r>
          </a:p>
          <a:p>
            <a:r>
              <a:rPr lang="de-DE" smtClean="0">
                <a:solidFill>
                  <a:srgbClr val="0000FF"/>
                </a:solidFill>
                <a:sym typeface="Symbol" pitchFamily="18" charset="2"/>
              </a:rPr>
              <a:t></a:t>
            </a:r>
            <a:r>
              <a:rPr lang="de-DE" b="0" smtClean="0">
                <a:sym typeface="Symbol" pitchFamily="18" charset="2"/>
              </a:rPr>
              <a:t> 	</a:t>
            </a:r>
            <a:r>
              <a:rPr lang="de-DE" b="0" smtClean="0"/>
              <a:t>wenn er ausreicht, um der Gefährdung des Kindeswohls 	wirksam zu begegnen.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0482" name="Rectangle 3"/>
          <p:cNvSpPr>
            <a:spLocks noGrp="1"/>
          </p:cNvSpPr>
          <p:nvPr>
            <p:ph type="body" idx="1"/>
          </p:nvPr>
        </p:nvSpPr>
        <p:spPr/>
        <p:txBody>
          <a:bodyPr/>
          <a:lstStyle/>
          <a:p>
            <a:r>
              <a:rPr lang="de-DE" sz="2400" b="0" smtClean="0">
                <a:solidFill>
                  <a:srgbClr val="0000FF"/>
                </a:solidFill>
              </a:rPr>
              <a:t>Verfahren</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smtClean="0">
                <a:cs typeface="Arial" charset="0"/>
              </a:rPr>
              <a:t> 	</a:t>
            </a:r>
            <a:r>
              <a:rPr lang="de-DE" b="0" smtClean="0">
                <a:cs typeface="Arial" charset="0"/>
              </a:rPr>
              <a:t>Amtsermittlung (§ 26 FamFG)</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solidFill>
                  <a:srgbClr val="0000FF"/>
                </a:solidFill>
                <a:cs typeface="Arial" charset="0"/>
              </a:rPr>
              <a:t> </a:t>
            </a:r>
            <a:r>
              <a:rPr lang="de-DE" b="0" smtClean="0">
                <a:cs typeface="Arial" charset="0"/>
              </a:rPr>
              <a:t>	persönliche Anhörung der Eltern (§ 160 FamFG)</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solidFill>
                  <a:srgbClr val="0000FF"/>
                </a:solidFill>
                <a:cs typeface="Arial" charset="0"/>
              </a:rPr>
              <a:t> </a:t>
            </a:r>
            <a:r>
              <a:rPr lang="de-DE" b="0" smtClean="0">
                <a:cs typeface="Arial" charset="0"/>
              </a:rPr>
              <a:t>	persönliche Anhörung des Kindes (§ 159 FamFG)</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cs typeface="Arial" charset="0"/>
              </a:rPr>
              <a:t> 	Anhörung des Jugendamts (§ 162 FamFG)</a:t>
            </a:r>
          </a:p>
          <a:p>
            <a:pPr>
              <a:buFont typeface="Symbol" pitchFamily="18" charset="2"/>
              <a:buNone/>
            </a:pPr>
            <a:r>
              <a:rPr lang="de-DE" smtClean="0">
                <a:solidFill>
                  <a:srgbClr val="0000FF"/>
                </a:solidFill>
                <a:sym typeface="Symbol" pitchFamily="18" charset="2"/>
              </a:rPr>
              <a:t></a:t>
            </a:r>
            <a:r>
              <a:rPr lang="de-DE" b="0" smtClean="0">
                <a:cs typeface="Arial" charset="0"/>
              </a:rPr>
              <a:t> 	Vorrang- und Beschleunigungsgebot (§ 155 FamFG)</a:t>
            </a:r>
          </a:p>
          <a:p>
            <a:pPr>
              <a:buFont typeface="Symbol" pitchFamily="18" charset="2"/>
              <a:buNone/>
            </a:pPr>
            <a:r>
              <a:rPr lang="de-DE" smtClean="0">
                <a:solidFill>
                  <a:srgbClr val="0000FF"/>
                </a:solidFill>
                <a:sym typeface="Symbol" pitchFamily="18" charset="2"/>
              </a:rPr>
              <a:t>	</a:t>
            </a:r>
            <a:r>
              <a:rPr lang="de-DE" b="0" smtClean="0">
                <a:sym typeface="Symbol" pitchFamily="18" charset="2"/>
              </a:rPr>
              <a:t>Verfahrensbeistand (§ 158 FamFG)</a:t>
            </a:r>
            <a:endParaRPr lang="de-DE" b="0" smtClean="0">
              <a:cs typeface="Arial" charset="0"/>
            </a:endParaRPr>
          </a:p>
          <a:p>
            <a:pPr>
              <a:buFont typeface="Symbol" pitchFamily="18" charset="2"/>
              <a:buChar char="*"/>
            </a:pPr>
            <a:endParaRPr lang="de-DE" b="0" smtClean="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endParaRPr lang="de-DE" cap="none" smtClean="0"/>
          </a:p>
        </p:txBody>
      </p:sp>
      <p:sp>
        <p:nvSpPr>
          <p:cNvPr id="21506" name="Rectangle 3"/>
          <p:cNvSpPr>
            <a:spLocks noGrp="1"/>
          </p:cNvSpPr>
          <p:nvPr>
            <p:ph type="body" idx="1"/>
          </p:nvPr>
        </p:nvSpPr>
        <p:spPr/>
        <p:txBody>
          <a:bodyPr/>
          <a:lstStyle/>
          <a:p>
            <a:r>
              <a:rPr lang="de-DE" sz="2400" b="0" smtClean="0">
                <a:solidFill>
                  <a:srgbClr val="0000FF"/>
                </a:solidFill>
              </a:rPr>
              <a:t>Häufige Anwendungsfälle</a:t>
            </a:r>
          </a:p>
          <a:p>
            <a:r>
              <a:rPr lang="de-DE" smtClean="0">
                <a:solidFill>
                  <a:srgbClr val="0000FF"/>
                </a:solidFill>
                <a:sym typeface="Symbol" pitchFamily="18" charset="2"/>
              </a:rPr>
              <a:t></a:t>
            </a:r>
            <a:r>
              <a:rPr lang="de-DE" b="0" smtClean="0">
                <a:sym typeface="Symbol" pitchFamily="18" charset="2"/>
              </a:rPr>
              <a:t> </a:t>
            </a:r>
            <a:r>
              <a:rPr lang="de-DE" b="0" smtClean="0">
                <a:cs typeface="Arial" charset="0"/>
              </a:rPr>
              <a:t> 	sexueller Missbrauch</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solidFill>
                  <a:srgbClr val="0000FF"/>
                </a:solidFill>
                <a:cs typeface="Arial" charset="0"/>
              </a:rPr>
              <a:t> </a:t>
            </a:r>
            <a:r>
              <a:rPr lang="de-DE" b="0" smtClean="0">
                <a:cs typeface="Arial" charset="0"/>
              </a:rPr>
              <a:t>	pädophile Neigungen</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solidFill>
                  <a:srgbClr val="0000FF"/>
                </a:solidFill>
                <a:cs typeface="Arial" charset="0"/>
              </a:rPr>
              <a:t> </a:t>
            </a:r>
            <a:r>
              <a:rPr lang="de-DE" b="0" smtClean="0">
                <a:cs typeface="Arial" charset="0"/>
              </a:rPr>
              <a:t>	Alkoholsucht, Drogensucht</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cs typeface="Arial" charset="0"/>
              </a:rPr>
              <a:t> 	Besorgnis der Kindesentführung- oder entziehung</a:t>
            </a:r>
          </a:p>
          <a:p>
            <a:r>
              <a:rPr lang="de-DE" smtClean="0">
                <a:solidFill>
                  <a:srgbClr val="0000FF"/>
                </a:solidFill>
                <a:sym typeface="Symbol" pitchFamily="18" charset="2"/>
              </a:rPr>
              <a:t></a:t>
            </a:r>
            <a:r>
              <a:rPr lang="de-DE" b="0" smtClean="0">
                <a:sym typeface="Symbol" pitchFamily="18" charset="2"/>
              </a:rPr>
              <a:t> </a:t>
            </a:r>
            <a:r>
              <a:rPr lang="de-DE" b="0" smtClean="0">
                <a:cs typeface="Arial" charset="0"/>
              </a:rPr>
              <a:t> 	Entfremdung, lange Nichtausübung des Umgangs</a:t>
            </a:r>
          </a:p>
          <a:p>
            <a:r>
              <a:rPr lang="de-DE" smtClean="0">
                <a:solidFill>
                  <a:srgbClr val="0000FF"/>
                </a:solidFill>
                <a:sym typeface="Symbol" pitchFamily="18" charset="2"/>
              </a:rPr>
              <a:t></a:t>
            </a:r>
            <a:r>
              <a:rPr lang="de-DE" b="0" smtClean="0">
                <a:solidFill>
                  <a:srgbClr val="0000FF"/>
                </a:solidFill>
                <a:sym typeface="Symbol" pitchFamily="18" charset="2"/>
              </a:rPr>
              <a:t> </a:t>
            </a:r>
            <a:r>
              <a:rPr lang="de-DE" b="0" smtClean="0">
                <a:cs typeface="Arial" charset="0"/>
              </a:rPr>
              <a:t> 	Verweigerung des Umgangs durch das Kind, insb. nach 	Manipulation des anderen Elternteils</a:t>
            </a:r>
          </a:p>
          <a:p>
            <a:r>
              <a:rPr lang="de-DE" smtClean="0">
                <a:solidFill>
                  <a:srgbClr val="0000FF"/>
                </a:solidFill>
                <a:sym typeface="Symbol" pitchFamily="18" charset="2"/>
              </a:rPr>
              <a:t>	</a:t>
            </a:r>
            <a:r>
              <a:rPr lang="de-DE" b="0" smtClean="0">
                <a:sym typeface="Symbol" pitchFamily="18" charset="2"/>
              </a:rPr>
              <a:t>Kind in Pflegefamilie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z">
  <a:themeElements>
    <a:clrScheme name="Essenz">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z">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Words>
  <Application>Microsoft Office PowerPoint</Application>
  <PresentationFormat>Bildschirmpräsentation (4:3)</PresentationFormat>
  <Paragraphs>95</Paragraphs>
  <Slides>18</Slides>
  <Notes>2</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Essenz</vt:lpstr>
      <vt:lpstr>Begleiteter Umgang im Wandel  Begleiteter Umgang aus der Sicht der Familiengerichte:   Die Absicht des Gesetzgebers und aktuelle Fallkonstellationen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Kammergericht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Priewe, Maximilian</dc:creator>
  <cp:lastModifiedBy>Sabine Schliephake</cp:lastModifiedBy>
  <cp:revision>113</cp:revision>
  <dcterms:created xsi:type="dcterms:W3CDTF">2018-08-24T08:27:33Z</dcterms:created>
  <dcterms:modified xsi:type="dcterms:W3CDTF">2019-01-15T12:35:53Z</dcterms:modified>
</cp:coreProperties>
</file>